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5739" r:id="rId1"/>
    <p:sldMasterId id="2147485756" r:id="rId2"/>
  </p:sldMasterIdLst>
  <p:notesMasterIdLst>
    <p:notesMasterId r:id="rId48"/>
  </p:notesMasterIdLst>
  <p:sldIdLst>
    <p:sldId id="308" r:id="rId3"/>
    <p:sldId id="257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5" r:id="rId24"/>
    <p:sldId id="287" r:id="rId25"/>
    <p:sldId id="288" r:id="rId26"/>
    <p:sldId id="286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261" r:id="rId46"/>
    <p:sldId id="262" r:id="rId4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7" autoAdjust="0"/>
    <p:restoredTop sz="86395" autoAdjust="0"/>
  </p:normalViewPr>
  <p:slideViewPr>
    <p:cSldViewPr>
      <p:cViewPr varScale="1">
        <p:scale>
          <a:sx n="139" d="100"/>
          <a:sy n="139" d="100"/>
        </p:scale>
        <p:origin x="2316" y="80"/>
      </p:cViewPr>
      <p:guideLst>
        <p:guide orient="horz" pos="2160"/>
        <p:guide pos="2880"/>
      </p:guideLst>
    </p:cSldViewPr>
  </p:slideViewPr>
  <p:outlineViewPr>
    <p:cViewPr>
      <p:scale>
        <a:sx n="75" d="100"/>
        <a:sy n="75" d="100"/>
      </p:scale>
      <p:origin x="0" y="-6395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54" d="100"/>
          <a:sy n="154" d="100"/>
        </p:scale>
        <p:origin x="5856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2.png>
</file>

<file path=ppt/media/image14.png>
</file>

<file path=ppt/media/image29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0DDD7-3ECF-4AE1-AEBD-C01FAD572A1C}" type="datetimeFigureOut">
              <a:rPr lang="lt-LT" smtClean="0"/>
              <a:t>2024-11-12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74783-169D-467D-A8D4-8E5FC1BE30AB}" type="slidenum">
              <a:rPr lang="lt-LT" smtClean="0"/>
              <a:t>‹N°›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154388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C24656-60E2-4E15-BF93-7568A663E341}" type="slidenum">
              <a:rPr lang="lt-LT"/>
              <a:pPr/>
              <a:t>14</a:t>
            </a:fld>
            <a:endParaRPr lang="lt-LT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D93695-B737-4419-AEE2-4CA969248A8D}" type="slidenum">
              <a:rPr lang="lt-LT"/>
              <a:pPr/>
              <a:t>42</a:t>
            </a:fld>
            <a:endParaRPr lang="lt-LT"/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655E0C9-3A78-431E-8EEF-5978B228C96E}" type="slidenum">
              <a:rPr lang="lt-LT"/>
              <a:pPr/>
              <a:t>43</a:t>
            </a:fld>
            <a:endParaRPr lang="lt-LT"/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74783-169D-467D-A8D4-8E5FC1BE30AB}" type="slidenum">
              <a:rPr lang="lt-LT" smtClean="0"/>
              <a:t>44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308160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34389E-882D-4CA7-9242-B399F90C1B68}" type="slidenum">
              <a:rPr lang="lt-LT"/>
              <a:pPr/>
              <a:t>16</a:t>
            </a:fld>
            <a:endParaRPr lang="lt-LT"/>
          </a:p>
        </p:txBody>
      </p:sp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lt-L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74783-169D-467D-A8D4-8E5FC1BE30AB}" type="slidenum">
              <a:rPr lang="lt-LT" smtClean="0"/>
              <a:t>35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141061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74783-169D-467D-A8D4-8E5FC1BE30AB}" type="slidenum">
              <a:rPr lang="lt-LT" smtClean="0"/>
              <a:t>36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890897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374783-169D-467D-A8D4-8E5FC1BE30AB}" type="slidenum">
              <a:rPr lang="lt-LT" smtClean="0"/>
              <a:t>37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87218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321363B-20A7-4808-9EC3-34C89179D61A}" type="slidenum">
              <a:rPr lang="lt-LT"/>
              <a:pPr/>
              <a:t>38</a:t>
            </a:fld>
            <a:endParaRPr lang="lt-LT"/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Pritaikomumas – transorfmaciju gausa</a:t>
            </a:r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FEEAC3-1EDF-4279-849A-857C6C419393}" type="slidenum">
              <a:rPr lang="lt-LT"/>
              <a:pPr/>
              <a:t>39</a:t>
            </a:fld>
            <a:endParaRPr lang="lt-LT"/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3B3EB17-1CF3-4F72-8319-1BCE6E7AC68D}" type="slidenum">
              <a:rPr lang="lt-LT"/>
              <a:pPr/>
              <a:t>40</a:t>
            </a:fld>
            <a:endParaRPr lang="lt-LT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748343D-2F40-4E4B-889C-0CDC0929B50C}" type="slidenum">
              <a:rPr lang="lt-LT"/>
              <a:pPr/>
              <a:t>41</a:t>
            </a:fld>
            <a:endParaRPr lang="lt-LT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4AEB0E4-7C60-44EF-AE9D-E2121A21F2A0}" type="datetime1">
              <a:rPr lang="fr-FR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D739C4FB-7D33-419B-8833-D1372BFD11C8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D5603-10A1-4252-AC88-AB2C34BC5F8C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B3559-E2CA-443B-B6E3-0F9D44A0273A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476250"/>
            <a:ext cx="8280400" cy="874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952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9870B3FB-BF22-4ACB-9D98-2C9EB1B4F62F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5053AA6A-FF2F-44C5-8F16-F678E1538531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948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476250"/>
            <a:ext cx="8280400" cy="874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95288" y="1557338"/>
            <a:ext cx="8280400" cy="2335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288" y="4044950"/>
            <a:ext cx="8280400" cy="233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7910B4B9-1742-424D-A5B7-509B828A3AB7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95A6C726-4D98-45E7-A0C2-552D210D8FEE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5354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1427163" y="304800"/>
            <a:ext cx="7031037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116013" y="1709738"/>
            <a:ext cx="3594100" cy="21161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862513" y="1709738"/>
            <a:ext cx="3595687" cy="21161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1116013" y="3978275"/>
            <a:ext cx="3594100" cy="2117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2513" y="3978275"/>
            <a:ext cx="3595687" cy="2117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417AC3F8-C2E3-4DE4-9FE5-E39FB57C5D8E}" type="datetime1">
              <a:rPr lang="fr-FR" smtClean="0"/>
              <a:t>12/11/2024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30500" y="6248400"/>
            <a:ext cx="3683000" cy="45720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43306049-BB72-4C5D-86C1-9C489A927895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22884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476250"/>
            <a:ext cx="8280400" cy="874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952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1688" y="1557338"/>
            <a:ext cx="4064000" cy="2335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1688" y="4044950"/>
            <a:ext cx="4064000" cy="233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BD759654-D6E1-4CC4-A3C2-893BE7CC6378}" type="datetime1">
              <a:rPr lang="fr-FR" smtClean="0"/>
              <a:t>12/11/2024</a:t>
            </a:fld>
            <a:endParaRPr lang="fr-F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9BD33B16-DB2B-4D17-8CEA-9894C0416518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128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irst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0767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3702">
          <p15:clr>
            <a:srgbClr val="FBAE40"/>
          </p15:clr>
        </p15:guide>
        <p15:guide id="2" pos="1096">
          <p15:clr>
            <a:srgbClr val="FBAE40"/>
          </p15:clr>
        </p15:guide>
        <p15:guide id="3" pos="4384">
          <p15:clr>
            <a:srgbClr val="FBAE40"/>
          </p15:clr>
        </p15:guide>
        <p15:guide id="4" pos="2184">
          <p15:clr>
            <a:srgbClr val="FBAE40"/>
          </p15:clr>
        </p15:guide>
        <p15:guide id="5" pos="3296">
          <p15:clr>
            <a:srgbClr val="FBAE40"/>
          </p15:clr>
        </p15:guide>
        <p15:guide id="6" pos="5473">
          <p15:clr>
            <a:srgbClr val="FBAE40"/>
          </p15:clr>
        </p15:guide>
        <p15:guide id="8" pos="6584">
          <p15:clr>
            <a:srgbClr val="FBAE40"/>
          </p15:clr>
        </p15:guide>
        <p15:guide id="9" pos="6040">
          <p15:clr>
            <a:srgbClr val="FBAE40"/>
          </p15:clr>
        </p15:guide>
        <p15:guide id="10" orient="horz" pos="3090">
          <p15:clr>
            <a:srgbClr val="FBAE40"/>
          </p15:clr>
        </p15:guide>
        <p15:guide id="11" orient="horz" pos="1842">
          <p15:clr>
            <a:srgbClr val="FBAE40"/>
          </p15:clr>
        </p15:guide>
        <p15:guide id="12" orient="horz" pos="1230">
          <p15:clr>
            <a:srgbClr val="FBAE40"/>
          </p15:clr>
        </p15:guide>
        <p15:guide id="13" orient="horz" pos="913">
          <p15:clr>
            <a:srgbClr val="FBAE40"/>
          </p15:clr>
        </p15:guide>
        <p15:guide id="14" orient="horz" pos="618">
          <p15:clr>
            <a:srgbClr val="FBAE40"/>
          </p15:clr>
        </p15:guide>
        <p15:guide id="15" orient="horz" pos="2478">
          <p15:clr>
            <a:srgbClr val="FBAE40"/>
          </p15:clr>
        </p15:guide>
        <p15:guide id="16" pos="393">
          <p15:clr>
            <a:srgbClr val="FBAE40"/>
          </p15:clr>
        </p15:guide>
        <p15:guide id="17" orient="horz" pos="3929">
          <p15:clr>
            <a:srgbClr val="FBAE40"/>
          </p15:clr>
        </p15:guide>
        <p15:guide id="18" orient="horz" pos="36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DFBF2C-2B82-5B6C-48F2-F30E7E474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24518E5-DD63-CEA5-89B8-38F0007DCA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369D6C-0234-2A6C-CEAA-5A255DAA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49197E-0180-B794-747C-8A68386D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9BF8BE-6EB3-C4C5-5F32-46EFFE4E4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1699219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734F2D-FC02-5E24-F0CB-478676FD9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E55931-B70D-3061-B614-766B47C94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532504-4A35-0119-5FE2-DFE94391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5F4790-5681-1802-8542-CBE4AC9D5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D812923-F93D-DB67-E6B2-6B1E1C6DF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938225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40D747-7428-B845-1578-BB17D4B13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F441FE3-FA31-1483-CCE3-93617C127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AE8523-4F0E-84FB-1FF7-3EAEBFE6E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1FB4BE-5CA7-E400-662C-3B9C1CCD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0FC60F-2A87-CBD8-1646-3D678012D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342172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3B9B-D843-4293-8EA6-7FA7EA84D682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5A36C5-3392-1A83-A971-5E7B54F1B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310B85-6C74-F15F-2552-18FBCD552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ABBEEBD-35F0-2F68-75BE-7B94246A4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C0AE3D0-3B6D-6ADB-F4DB-20F72F1B1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D39F13-CA6D-EB46-A872-035399ABE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ACEE7B-730E-B850-187D-4AB89A13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7604302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E62F6E-37A3-E4E8-9D9E-77F81148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C0C5FDE-A3D1-9E69-903E-6C24B9D3E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B7A62A-E33B-6D85-4A85-962D8F938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C4BE377-5A70-43B8-7448-5C41109FE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49963E5-A963-4BEC-899E-97D0400079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2C78042-CA20-DD01-E678-CA6EBCF20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F5764E2-40F3-46D7-5DB4-3B3D9924C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767300-0ED3-6B0C-B955-56FAC867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488749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609263-4C3A-27CB-53D9-504C35B6A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A509D81-B95F-5413-0427-68C0BDCB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D97B63-1D33-BF90-2FB2-A0277062F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9410870-19FB-BFEA-C65B-91705C7F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7312756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7EF49C1-33B6-4D2E-EB45-0D4729192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C261F5-C8C3-A3C2-826C-B5BA60188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426CD9-9199-7091-9BF3-263E1212E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2873856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D591D6-DA5F-F647-14CF-463B98194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2CD76CE-E967-0DC0-CFD4-9E1DA31F8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669B8AF-C3C9-3AE2-F515-4F2721B4B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DDB6834-352D-23D3-EBA5-210106B0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3B495D-C8C3-93D6-1ADF-FBAA4132C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1DF2A3-E347-49FE-AA18-7F6DA4CA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5253084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B5C545-37ED-AD89-45D4-0CD0B8E0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7966C00-F861-6E57-C2C4-279F2B5BA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E149890-B92B-CB9D-7657-738B9E963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60C28D-2548-631B-2786-1D2415E6F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B86314B-7D2E-48B5-E199-6238878CC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FF516DB-574C-6C3E-4ADF-4FA9CD14E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9761807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B1C963-63EF-A66A-AC5D-93AD99769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E394E21-5B08-0D83-C2E8-501184299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72E4566-2574-927B-6096-953EA8AB0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C8C2B3-C788-2814-DC94-9B7E3352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FF18FF-6963-EF4B-EB46-FB345197D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8785468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68FBD90-C174-8037-95CE-08C0FB72A7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10EF7D-2252-EC59-FAF2-D4E5CC9A9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A014A1-BF73-18DC-1659-4DE329E9C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9C115FA-4B24-71C5-F8A9-AC10FF52D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CA6AEC-8801-4112-5746-A59D1516E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9055705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63B9B-D843-4293-8EA6-7FA7EA84D682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9138801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B40F-CECA-44C1-89BA-C1E80927DD5C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133172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1F3456B-C441-4BC0-9844-684147E8CC86}" type="datetime1">
              <a:rPr lang="fr-FR" smtClean="0"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6F4B5-A061-4C37-860E-05668DF5DC3A}" type="datetime1">
              <a:rPr lang="fr-FR" smtClean="0"/>
              <a:t>12/11/2024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1635004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476250"/>
            <a:ext cx="8280400" cy="874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952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16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9870B3FB-BF22-4ACB-9D98-2C9EB1B4F62F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5053AA6A-FF2F-44C5-8F16-F678E1538531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35269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288" y="476250"/>
            <a:ext cx="8280400" cy="8747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95288" y="1557338"/>
            <a:ext cx="4064000" cy="4824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11688" y="1557338"/>
            <a:ext cx="4064000" cy="23352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11688" y="4044950"/>
            <a:ext cx="4064000" cy="2336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t-LT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BD759654-D6E1-4CC4-A3C2-893BE7CC6378}" type="datetime1">
              <a:rPr lang="fr-FR" smtClean="0"/>
              <a:t>12/11/2024</a:t>
            </a:fld>
            <a:endParaRPr lang="fr-F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9BD33B16-DB2B-4D17-8CEA-9894C0416518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539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B40F-CECA-44C1-89BA-C1E80927DD5C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6F4B5-A061-4C37-860E-05668DF5DC3A}" type="datetime1">
              <a:rPr lang="fr-FR" smtClean="0"/>
              <a:t>12/11/2024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C6FF438-A013-48C5-A815-11A50EB03696}" type="datetime1">
              <a:rPr lang="fr-FR" smtClean="0"/>
              <a:t>12/11/2024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DA51E-440B-4F7E-ACCE-EAC396B61655}" type="datetime1">
              <a:rPr lang="fr-FR" smtClean="0"/>
              <a:t>12/11/2024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E9B7066-9F19-4D13-A12E-178D24702E26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DA66BBD-E1EE-45EB-86A6-1F8617236E8A}" type="datetime1">
              <a:rPr lang="fr-FR" smtClean="0"/>
              <a:t>12/11/2024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740" r:id="rId1"/>
    <p:sldLayoutId id="2147485741" r:id="rId2"/>
    <p:sldLayoutId id="2147485742" r:id="rId3"/>
    <p:sldLayoutId id="2147485743" r:id="rId4"/>
    <p:sldLayoutId id="2147485744" r:id="rId5"/>
    <p:sldLayoutId id="2147485745" r:id="rId6"/>
    <p:sldLayoutId id="2147485746" r:id="rId7"/>
    <p:sldLayoutId id="2147485747" r:id="rId8"/>
    <p:sldLayoutId id="2147485748" r:id="rId9"/>
    <p:sldLayoutId id="2147485749" r:id="rId10"/>
    <p:sldLayoutId id="2147485750" r:id="rId11"/>
    <p:sldLayoutId id="2147485751" r:id="rId12"/>
    <p:sldLayoutId id="2147485752" r:id="rId13"/>
    <p:sldLayoutId id="2147485753" r:id="rId14"/>
    <p:sldLayoutId id="2147485754" r:id="rId15"/>
    <p:sldLayoutId id="2147485755" r:id="rId16"/>
  </p:sldLayoutIdLst>
  <p:transition>
    <p:fade/>
  </p:transition>
  <p:hf hdr="0" ftr="0" dt="0"/>
  <p:txStyles>
    <p:titleStyle>
      <a:lvl1pPr algn="l" defTabSz="914400" rtl="0" eaLnBrk="1" latinLnBrk="0" hangingPunct="1">
        <a:spcBef>
          <a:spcPts val="400"/>
        </a:spcBef>
        <a:buNone/>
        <a:defRPr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C072EEC-C1B8-E691-BFEE-CE98F1F9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4AFE0F-14A9-7F7D-3B4F-281E26271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C4E7E46-1242-C317-46E4-7500F88AA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E4425B-3AEF-4B4B-BAC5-172F7BAFE58E}" type="datetime1">
              <a:rPr lang="fr-FR" smtClean="0"/>
              <a:t>12/11/2024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F41E63-E74B-9848-048C-29ECA0438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0391023-F1E1-824C-FFAE-F6974A56A5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5140462-0667-4258-8DD6-DC1FD194F4F6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528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57" r:id="rId1"/>
    <p:sldLayoutId id="2147485758" r:id="rId2"/>
    <p:sldLayoutId id="2147485759" r:id="rId3"/>
    <p:sldLayoutId id="2147485760" r:id="rId4"/>
    <p:sldLayoutId id="2147485761" r:id="rId5"/>
    <p:sldLayoutId id="2147485762" r:id="rId6"/>
    <p:sldLayoutId id="2147485763" r:id="rId7"/>
    <p:sldLayoutId id="2147485764" r:id="rId8"/>
    <p:sldLayoutId id="2147485765" r:id="rId9"/>
    <p:sldLayoutId id="2147485766" r:id="rId10"/>
    <p:sldLayoutId id="2147485767" r:id="rId11"/>
    <p:sldLayoutId id="2147485768" r:id="rId12"/>
    <p:sldLayoutId id="2147485769" r:id="rId13"/>
    <p:sldLayoutId id="2147485770" r:id="rId14"/>
    <p:sldLayoutId id="2147485771" r:id="rId15"/>
    <p:sldLayoutId id="2147485772" r:id="rId16"/>
  </p:sldLayoutIdLst>
  <p:transition>
    <p:fade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3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28.xml"/><Relationship Id="rId6" Type="http://schemas.openxmlformats.org/officeDocument/2006/relationships/oleObject" Target="../embeddings/oleObject17.bin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6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2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34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dromda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rcstyler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mdx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8376E05-2A13-1449-BCDB-96D673163CD3}"/>
              </a:ext>
            </a:extLst>
          </p:cNvPr>
          <p:cNvSpPr txBox="1">
            <a:spLocks/>
          </p:cNvSpPr>
          <p:nvPr/>
        </p:nvSpPr>
        <p:spPr>
          <a:xfrm>
            <a:off x="481233" y="1307803"/>
            <a:ext cx="7431034" cy="38222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1" i="0" kern="1200">
                <a:solidFill>
                  <a:schemeClr val="tx1"/>
                </a:solidFill>
                <a:latin typeface="Arial" panose="020B0604020202020204" pitchFamily="34" charset="0"/>
                <a:ea typeface="Inter Semi Bold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5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075AA-96A4-2F4E-9533-A5705D612E3E}"/>
              </a:ext>
            </a:extLst>
          </p:cNvPr>
          <p:cNvSpPr txBox="1">
            <a:spLocks/>
          </p:cNvSpPr>
          <p:nvPr/>
        </p:nvSpPr>
        <p:spPr>
          <a:xfrm rot="16200000">
            <a:off x="7054771" y="3137256"/>
            <a:ext cx="3298428" cy="88003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300" b="1" i="0" kern="120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500" b="0" i="0" kern="1200">
                <a:solidFill>
                  <a:schemeClr val="bg1"/>
                </a:solidFill>
                <a:latin typeface="Inter Medium" panose="020B0502030000000004" pitchFamily="34" charset="0"/>
                <a:ea typeface="Inter Medium" panose="020B0502030000000004" pitchFamily="34" charset="0"/>
                <a:cs typeface="Inter Medium" panose="020B05020300000000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975"/>
              <a:t>HUMAN SIDE OF TECHNOLOGY</a:t>
            </a:r>
            <a:endParaRPr lang="en-LT" sz="975" dirty="0"/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C6F4DA1E-07D7-3146-BF6B-FEC90A646AA5}"/>
              </a:ext>
            </a:extLst>
          </p:cNvPr>
          <p:cNvSpPr txBox="1">
            <a:spLocks/>
          </p:cNvSpPr>
          <p:nvPr/>
        </p:nvSpPr>
        <p:spPr>
          <a:xfrm>
            <a:off x="479948" y="4138218"/>
            <a:ext cx="7371159" cy="1395540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lt-LT" sz="1200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95BA6FDB-CCD9-6141-B7FD-BB827E9970F1}"/>
              </a:ext>
            </a:extLst>
          </p:cNvPr>
          <p:cNvSpPr txBox="1">
            <a:spLocks/>
          </p:cNvSpPr>
          <p:nvPr/>
        </p:nvSpPr>
        <p:spPr>
          <a:xfrm>
            <a:off x="482792" y="3143251"/>
            <a:ext cx="7371159" cy="764510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200" b="1" i="0" kern="120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800" noProof="0" dirty="0"/>
              <a:t>Software Development Processes</a:t>
            </a:r>
            <a:endParaRPr lang="lt-LT" sz="16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0B9142-6A69-CE46-8B07-107B7701A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5923" y="1379488"/>
            <a:ext cx="443239" cy="238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8E98CF-A30D-3248-BECC-8E3DB4BCD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7573" y="857250"/>
            <a:ext cx="28575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92657E-E978-FE4A-BBE8-38EBA3ADA4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625" b="-49952"/>
          <a:stretch/>
        </p:blipFill>
        <p:spPr>
          <a:xfrm>
            <a:off x="0" y="1874782"/>
            <a:ext cx="8263967" cy="214244"/>
          </a:xfrm>
          <a:prstGeom prst="rect">
            <a:avLst/>
          </a:prstGeom>
        </p:spPr>
      </p:pic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E19DE16E-BA1A-2740-9FE4-31E66232D768}"/>
              </a:ext>
            </a:extLst>
          </p:cNvPr>
          <p:cNvSpPr txBox="1">
            <a:spLocks/>
          </p:cNvSpPr>
          <p:nvPr/>
        </p:nvSpPr>
        <p:spPr>
          <a:xfrm>
            <a:off x="8372283" y="5572026"/>
            <a:ext cx="691951" cy="273844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914400" rtl="0" eaLnBrk="1" latinLnBrk="0" hangingPunct="1">
              <a:defRPr sz="15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6F01323-A656-431B-B19E-EE6A8E2AF848}" type="slidenum">
              <a:rPr lang="en-US" sz="1050">
                <a:solidFill>
                  <a:schemeClr val="tx1"/>
                </a:solidFill>
                <a:ea typeface="Inter Semi Bold" panose="020B0502030000000004" pitchFamily="34" charset="0"/>
              </a:rPr>
              <a:pPr algn="ctr"/>
              <a:t>1</a:t>
            </a:fld>
            <a:endParaRPr lang="en-US" sz="1050" dirty="0">
              <a:solidFill>
                <a:schemeClr val="tx1"/>
              </a:solidFill>
              <a:ea typeface="Inter Semi Bold" panose="020B05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041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Project Management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sz="1800" noProof="0" dirty="0"/>
              <a:t>Perform integrated planning and changes management.</a:t>
            </a:r>
          </a:p>
          <a:p>
            <a:r>
              <a:rPr lang="en-GB" sz="1800" noProof="0" dirty="0"/>
              <a:t>Define and manage project scope.</a:t>
            </a:r>
          </a:p>
          <a:p>
            <a:r>
              <a:rPr lang="en-GB" sz="1800" noProof="0" dirty="0"/>
              <a:t>Define </a:t>
            </a:r>
            <a:r>
              <a:rPr lang="en-GB" sz="1800" dirty="0"/>
              <a:t>and manage </a:t>
            </a:r>
            <a:r>
              <a:rPr lang="en-GB" sz="1800" noProof="0" dirty="0"/>
              <a:t>project costs.</a:t>
            </a:r>
          </a:p>
          <a:p>
            <a:r>
              <a:rPr lang="en-GB" sz="1800" noProof="0" dirty="0"/>
              <a:t>Define and manage project schedules.</a:t>
            </a:r>
          </a:p>
          <a:p>
            <a:r>
              <a:rPr lang="en-GB" sz="1800" noProof="0" dirty="0"/>
              <a:t>Procure required resources for a project.</a:t>
            </a:r>
          </a:p>
          <a:p>
            <a:r>
              <a:rPr lang="en-GB" sz="1800" noProof="0" dirty="0"/>
              <a:t>Manage contacts and suppliers, ensure resources delivery.</a:t>
            </a:r>
          </a:p>
          <a:p>
            <a:r>
              <a:rPr lang="en-GB" sz="1800" noProof="0" dirty="0"/>
              <a:t>Alleviate internal-external project stakeholders communication.</a:t>
            </a:r>
          </a:p>
          <a:p>
            <a:r>
              <a:rPr lang="en-GB" sz="1800" noProof="0" dirty="0"/>
              <a:t>Handle project risks.</a:t>
            </a:r>
          </a:p>
          <a:p>
            <a:r>
              <a:rPr lang="en-GB" sz="1800" noProof="0" dirty="0"/>
              <a:t>Document and monitor team quality process.</a:t>
            </a:r>
          </a:p>
          <a:p>
            <a:endParaRPr lang="en-GB" sz="1800" noProof="0" dirty="0"/>
          </a:p>
        </p:txBody>
      </p:sp>
    </p:spTree>
    <p:extLst>
      <p:ext uri="{BB962C8B-B14F-4D97-AF65-F5344CB8AC3E}">
        <p14:creationId xmlns:p14="http://schemas.microsoft.com/office/powerpoint/2010/main" val="328110386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Trade-offs Management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115617" y="4653136"/>
            <a:ext cx="7200800" cy="1442864"/>
          </a:xfrm>
        </p:spPr>
        <p:txBody>
          <a:bodyPr>
            <a:normAutofit lnSpcReduction="10000"/>
          </a:bodyPr>
          <a:lstStyle/>
          <a:p>
            <a:r>
              <a:rPr lang="en-GB" sz="2000" noProof="0" dirty="0"/>
              <a:t>All projects are constrained, priority should be given to two parameters.</a:t>
            </a:r>
          </a:p>
          <a:p>
            <a:r>
              <a:rPr lang="en-GB" sz="2000" noProof="0" dirty="0"/>
              <a:t>Helpful template:</a:t>
            </a:r>
          </a:p>
          <a:p>
            <a:pPr lvl="1"/>
            <a:r>
              <a:rPr lang="en-GB" sz="1600" noProof="0" dirty="0"/>
              <a:t>Given fixed ____________, we choose ___________ and change ___________ if needed.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3228820"/>
              </p:ext>
            </p:extLst>
          </p:nvPr>
        </p:nvGraphicFramePr>
        <p:xfrm>
          <a:off x="2411760" y="1196752"/>
          <a:ext cx="3999934" cy="36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018829" imgH="1836090" progId="Visio.Drawing.11">
                  <p:embed/>
                </p:oleObj>
              </mc:Choice>
              <mc:Fallback>
                <p:oleObj name="Visio" r:id="rId2" imgW="2018829" imgH="183609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11760" y="1196752"/>
                        <a:ext cx="3999934" cy="360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86976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9512" y="585664"/>
            <a:ext cx="8255173" cy="611088"/>
          </a:xfrm>
        </p:spPr>
        <p:txBody>
          <a:bodyPr>
            <a:normAutofit/>
          </a:bodyPr>
          <a:lstStyle/>
          <a:p>
            <a:r>
              <a:rPr lang="en-GB" noProof="0" dirty="0"/>
              <a:t>Project Iterations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276224" y="1298448"/>
            <a:ext cx="8544247" cy="1986536"/>
          </a:xfrm>
        </p:spPr>
        <p:txBody>
          <a:bodyPr>
            <a:normAutofit/>
          </a:bodyPr>
          <a:lstStyle/>
          <a:p>
            <a:r>
              <a:rPr lang="en-GB" noProof="0" dirty="0"/>
              <a:t>Define release plan for multiple project versions.</a:t>
            </a:r>
          </a:p>
          <a:p>
            <a:r>
              <a:rPr lang="en-GB" noProof="0" dirty="0"/>
              <a:t>Regularly provide intermediate versions.</a:t>
            </a:r>
          </a:p>
          <a:p>
            <a:r>
              <a:rPr lang="en-GB" noProof="0" dirty="0"/>
              <a:t>Core product functions get priority.</a:t>
            </a:r>
          </a:p>
          <a:p>
            <a:r>
              <a:rPr lang="en-GB" noProof="0" dirty="0"/>
              <a:t>High risk features are implemented first.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7196567"/>
              </p:ext>
            </p:extLst>
          </p:nvPr>
        </p:nvGraphicFramePr>
        <p:xfrm>
          <a:off x="2267744" y="3140968"/>
          <a:ext cx="4724157" cy="3318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5349119" imgH="3726118" progId="Visio.Drawing.11">
                  <p:embed/>
                </p:oleObj>
              </mc:Choice>
              <mc:Fallback>
                <p:oleObj name="Visio" r:id="rId2" imgW="5349119" imgH="3726118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67744" y="3140968"/>
                        <a:ext cx="4724157" cy="3318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283557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System Architecture Presentation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sz="1400" noProof="0" dirty="0"/>
              <a:t>Use case view: </a:t>
            </a:r>
          </a:p>
          <a:p>
            <a:pPr lvl="1"/>
            <a:r>
              <a:rPr lang="en-GB" sz="1400" noProof="0" dirty="0"/>
              <a:t>Use case diagram</a:t>
            </a:r>
          </a:p>
          <a:p>
            <a:r>
              <a:rPr lang="en-GB" sz="1400" noProof="0" dirty="0"/>
              <a:t>Logic view:</a:t>
            </a:r>
          </a:p>
          <a:p>
            <a:pPr lvl="1"/>
            <a:r>
              <a:rPr lang="en-GB" sz="1400" noProof="0" dirty="0"/>
              <a:t>Class diagram,</a:t>
            </a:r>
          </a:p>
          <a:p>
            <a:pPr lvl="1"/>
            <a:r>
              <a:rPr lang="en-GB" sz="1400" noProof="0" dirty="0"/>
              <a:t>Package diagram.</a:t>
            </a:r>
          </a:p>
          <a:p>
            <a:r>
              <a:rPr lang="en-GB" sz="1400" noProof="0" dirty="0"/>
              <a:t>Process view:</a:t>
            </a:r>
          </a:p>
          <a:p>
            <a:pPr lvl="1"/>
            <a:r>
              <a:rPr lang="en-GB" sz="1400" noProof="0" dirty="0"/>
              <a:t>State diagram,</a:t>
            </a:r>
          </a:p>
          <a:p>
            <a:pPr lvl="1"/>
            <a:r>
              <a:rPr lang="en-GB" sz="1400" noProof="0" dirty="0"/>
              <a:t>Sequence diagram,</a:t>
            </a:r>
          </a:p>
          <a:p>
            <a:pPr lvl="1"/>
            <a:r>
              <a:rPr lang="en-GB" sz="1400" noProof="0" dirty="0"/>
              <a:t>Collaboration diagram.</a:t>
            </a:r>
          </a:p>
          <a:p>
            <a:r>
              <a:rPr lang="en-GB" sz="1400" noProof="0" dirty="0"/>
              <a:t>Deployment view:</a:t>
            </a:r>
          </a:p>
          <a:p>
            <a:pPr lvl="1"/>
            <a:r>
              <a:rPr lang="en-GB" sz="1400" noProof="0" dirty="0"/>
              <a:t>Deployment diagram.</a:t>
            </a:r>
          </a:p>
          <a:p>
            <a:r>
              <a:rPr lang="en-GB" sz="1400" noProof="0" dirty="0"/>
              <a:t>Implementation view:</a:t>
            </a:r>
          </a:p>
          <a:p>
            <a:pPr lvl="1"/>
            <a:r>
              <a:rPr lang="en-GB" sz="1400" noProof="0" dirty="0"/>
              <a:t>Component diagram.</a:t>
            </a:r>
          </a:p>
          <a:p>
            <a:endParaRPr lang="en-GB" sz="1400" noProof="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1285412"/>
              </p:ext>
            </p:extLst>
          </p:nvPr>
        </p:nvGraphicFramePr>
        <p:xfrm>
          <a:off x="4716016" y="1811957"/>
          <a:ext cx="4119432" cy="23729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118215" imgH="1218870" progId="Visio.Drawing.11">
                  <p:embed/>
                </p:oleObj>
              </mc:Choice>
              <mc:Fallback>
                <p:oleObj name="Visio" r:id="rId2" imgW="2118215" imgH="121887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16016" y="1811957"/>
                        <a:ext cx="4119432" cy="23729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009680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14</a:t>
            </a:fld>
            <a:endParaRPr lang="fr-FR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MDE / MDD / MDA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sz="quarter" idx="13"/>
          </p:nvPr>
        </p:nvSpPr>
        <p:spPr>
          <a:xfrm>
            <a:off x="395288" y="1557338"/>
            <a:ext cx="8425184" cy="136760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i="1" noProof="0" dirty="0"/>
              <a:t>Model Driven Engineering</a:t>
            </a:r>
          </a:p>
          <a:p>
            <a:r>
              <a:rPr lang="en-GB" i="1" noProof="0" dirty="0"/>
              <a:t>Model Driven Development</a:t>
            </a:r>
          </a:p>
          <a:p>
            <a:r>
              <a:rPr lang="en-GB" i="1" noProof="0" dirty="0"/>
              <a:t>Model Driven Architecture</a:t>
            </a:r>
            <a:endParaRPr lang="en-GB" noProof="0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44865"/>
            <a:ext cx="3792889" cy="3049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236037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15</a:t>
            </a:fld>
            <a:endParaRPr lang="fr-FR"/>
          </a:p>
        </p:txBody>
      </p:sp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MDE, MDD, MDA ideas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sz="quarter" idx="13"/>
          </p:nvPr>
        </p:nvSpPr>
        <p:spPr>
          <a:xfrm>
            <a:off x="395288" y="1557338"/>
            <a:ext cx="8280400" cy="4824412"/>
          </a:xfrm>
          <a:prstGeom prst="rect">
            <a:avLst/>
          </a:prstGeom>
        </p:spPr>
        <p:txBody>
          <a:bodyPr/>
          <a:lstStyle/>
          <a:p>
            <a:r>
              <a:rPr lang="en-GB" noProof="0" dirty="0"/>
              <a:t>System development ends with a model.</a:t>
            </a:r>
          </a:p>
          <a:p>
            <a:r>
              <a:rPr lang="en-GB" noProof="0" dirty="0"/>
              <a:t>No coding.</a:t>
            </a:r>
          </a:p>
          <a:p>
            <a:r>
              <a:rPr lang="en-GB" noProof="0" dirty="0"/>
              <a:t>Transformations build system code.</a:t>
            </a:r>
          </a:p>
          <a:p>
            <a:r>
              <a:rPr lang="en-GB" noProof="0" dirty="0"/>
              <a:t>Developer</a:t>
            </a:r>
          </a:p>
          <a:p>
            <a:pPr lvl="1"/>
            <a:r>
              <a:rPr lang="en-GB" noProof="0" dirty="0"/>
              <a:t>models system,</a:t>
            </a:r>
          </a:p>
          <a:p>
            <a:pPr lvl="1"/>
            <a:r>
              <a:rPr lang="en-GB" noProof="0" dirty="0"/>
              <a:t>picks technologies,</a:t>
            </a:r>
          </a:p>
          <a:p>
            <a:pPr lvl="1"/>
            <a:r>
              <a:rPr lang="en-GB" dirty="0"/>
              <a:t>s</a:t>
            </a:r>
            <a:r>
              <a:rPr lang="en-GB" noProof="0" dirty="0"/>
              <a:t>elects components.</a:t>
            </a:r>
          </a:p>
          <a:p>
            <a:r>
              <a:rPr lang="en-GB" noProof="0" dirty="0"/>
              <a:t>Tools that are based on selected transformations build full system implementation.</a:t>
            </a:r>
          </a:p>
        </p:txBody>
      </p:sp>
    </p:spTree>
    <p:extLst>
      <p:ext uri="{BB962C8B-B14F-4D97-AF65-F5344CB8AC3E}">
        <p14:creationId xmlns:p14="http://schemas.microsoft.com/office/powerpoint/2010/main" val="281620964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1403648" y="404664"/>
            <a:ext cx="7031037" cy="755104"/>
          </a:xfrm>
        </p:spPr>
        <p:txBody>
          <a:bodyPr>
            <a:normAutofit/>
          </a:bodyPr>
          <a:lstStyle/>
          <a:p>
            <a:r>
              <a:rPr lang="en-GB" noProof="0" dirty="0"/>
              <a:t>The change if the Abstraction Level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276224" y="1298448"/>
            <a:ext cx="8328223" cy="546376"/>
          </a:xfrm>
        </p:spPr>
        <p:txBody>
          <a:bodyPr/>
          <a:lstStyle/>
          <a:p>
            <a:r>
              <a:rPr lang="en-GB" sz="2400" noProof="0" dirty="0"/>
              <a:t>Systems are built in higher and higher abstractions levels.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3931441"/>
              </p:ext>
            </p:extLst>
          </p:nvPr>
        </p:nvGraphicFramePr>
        <p:xfrm>
          <a:off x="1043608" y="1844824"/>
          <a:ext cx="7058273" cy="4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531790" imgH="3451428" progId="Visio.Drawing.11">
                  <p:embed/>
                </p:oleObj>
              </mc:Choice>
              <mc:Fallback>
                <p:oleObj name="Visio" r:id="rId3" imgW="5531790" imgH="3451428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3608" y="1844824"/>
                        <a:ext cx="7058273" cy="4392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926838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CASE Failure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GB" sz="2800" noProof="0" dirty="0"/>
              <a:t>Not used in practice. </a:t>
            </a:r>
          </a:p>
          <a:p>
            <a:r>
              <a:rPr lang="en-GB" sz="2800" noProof="0" dirty="0"/>
              <a:t>Causes:</a:t>
            </a:r>
          </a:p>
          <a:p>
            <a:pPr lvl="1"/>
            <a:r>
              <a:rPr lang="en-GB" noProof="0" dirty="0"/>
              <a:t>Immature tools,</a:t>
            </a:r>
          </a:p>
          <a:p>
            <a:pPr lvl="1"/>
            <a:r>
              <a:rPr lang="en-GB" noProof="0" dirty="0"/>
              <a:t>Code-model synchronization problems,</a:t>
            </a:r>
          </a:p>
          <a:p>
            <a:pPr lvl="1"/>
            <a:r>
              <a:rPr lang="en-GB" noProof="0" dirty="0"/>
              <a:t>Insufficient model details.</a:t>
            </a:r>
          </a:p>
          <a:p>
            <a:r>
              <a:rPr lang="en-GB" sz="2800" noProof="0" dirty="0"/>
              <a:t>Models were not used for directly building system and were considered as additional expenses.</a:t>
            </a:r>
          </a:p>
        </p:txBody>
      </p:sp>
    </p:spTree>
    <p:extLst>
      <p:ext uri="{BB962C8B-B14F-4D97-AF65-F5344CB8AC3E}">
        <p14:creationId xmlns:p14="http://schemas.microsoft.com/office/powerpoint/2010/main" val="167204705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Todays Problems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noProof="0" dirty="0"/>
              <a:t>Platform's complexity is bigger than the abstraction level that programming languages can provide:</a:t>
            </a:r>
          </a:p>
          <a:p>
            <a:pPr lvl="1"/>
            <a:r>
              <a:rPr lang="en-GB" noProof="0" dirty="0"/>
              <a:t>Quickly evolving of platforms,</a:t>
            </a:r>
          </a:p>
          <a:p>
            <a:pPr lvl="1"/>
            <a:r>
              <a:rPr lang="en-GB" noProof="0" dirty="0"/>
              <a:t>Code rewrite is needed on platform change.</a:t>
            </a:r>
          </a:p>
          <a:p>
            <a:pPr lvl="1">
              <a:buFont typeface="Wingdings" pitchFamily="2" charset="2"/>
              <a:buNone/>
            </a:pPr>
            <a:r>
              <a:rPr lang="en-GB" noProof="0" dirty="0"/>
              <a:t>Plenty of effort is needed for deployment and development while building systems </a:t>
            </a:r>
            <a:r>
              <a:rPr lang="en-GB" noProof="0" dirty="0" err="1"/>
              <a:t>unsing</a:t>
            </a:r>
            <a:r>
              <a:rPr lang="en-GB" noProof="0" dirty="0"/>
              <a:t> high level languages and platforms</a:t>
            </a:r>
          </a:p>
        </p:txBody>
      </p:sp>
    </p:spTree>
    <p:extLst>
      <p:ext uri="{BB962C8B-B14F-4D97-AF65-F5344CB8AC3E}">
        <p14:creationId xmlns:p14="http://schemas.microsoft.com/office/powerpoint/2010/main" val="74185944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Model Driven Engineering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sz="2000" noProof="0" dirty="0"/>
              <a:t>DSML (</a:t>
            </a:r>
            <a:r>
              <a:rPr lang="en-GB" sz="2000" i="1" noProof="0" dirty="0"/>
              <a:t>Domain Specific Modelling Language</a:t>
            </a:r>
            <a:r>
              <a:rPr lang="en-GB" sz="2000" noProof="0" dirty="0"/>
              <a:t>):</a:t>
            </a:r>
          </a:p>
          <a:p>
            <a:pPr lvl="1"/>
            <a:r>
              <a:rPr lang="en-GB" sz="1600" noProof="0" dirty="0"/>
              <a:t>DSML type system allows to formalize system behaviour, structure and requirements in specific domain.</a:t>
            </a:r>
          </a:p>
          <a:p>
            <a:pPr lvl="1"/>
            <a:r>
              <a:rPr lang="en-GB" sz="1600" noProof="0" dirty="0"/>
              <a:t>DSML are defined by meta-models that define relations between domain specific concepts and precisely define core semantic and constraints.</a:t>
            </a:r>
          </a:p>
          <a:p>
            <a:r>
              <a:rPr lang="en-GB" sz="2000" noProof="0" dirty="0"/>
              <a:t>Transformations and Generators</a:t>
            </a:r>
          </a:p>
          <a:p>
            <a:pPr lvl="1"/>
            <a:r>
              <a:rPr lang="en-GB" sz="1600" noProof="0" dirty="0"/>
              <a:t>Analyse specific aspects of models,</a:t>
            </a:r>
          </a:p>
          <a:p>
            <a:pPr lvl="1"/>
            <a:r>
              <a:rPr lang="en-GB" sz="1600" noProof="0" dirty="0"/>
              <a:t>Afterwards generate system artefacts such as code, input data, deployment descriptors, alternative view models.</a:t>
            </a:r>
          </a:p>
          <a:p>
            <a:pPr>
              <a:buFont typeface="Wingdings" pitchFamily="2" charset="2"/>
              <a:buNone/>
            </a:pPr>
            <a:endParaRPr lang="en-GB" sz="2000" noProof="0" dirty="0"/>
          </a:p>
          <a:p>
            <a:endParaRPr lang="en-GB" sz="2000" noProof="0" dirty="0"/>
          </a:p>
        </p:txBody>
      </p:sp>
    </p:spTree>
    <p:extLst>
      <p:ext uri="{BB962C8B-B14F-4D97-AF65-F5344CB8AC3E}">
        <p14:creationId xmlns:p14="http://schemas.microsoft.com/office/powerpoint/2010/main" val="127930964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Topics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noProof="0" dirty="0"/>
              <a:t>Software Development Process Models</a:t>
            </a:r>
          </a:p>
          <a:p>
            <a:pPr marL="514350" indent="-514350">
              <a:buFont typeface="+mj-lt"/>
              <a:buAutoNum type="arabicPeriod"/>
            </a:pPr>
            <a:r>
              <a:rPr lang="en-GB" noProof="0" dirty="0"/>
              <a:t>MSF (</a:t>
            </a:r>
            <a:r>
              <a:rPr lang="en-GB" i="1" noProof="0" dirty="0"/>
              <a:t>Microsoft Solution Framework</a:t>
            </a:r>
            <a:r>
              <a:rPr lang="en-GB" noProof="0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GB" noProof="0" dirty="0"/>
              <a:t>System Architecture 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noProof="0" dirty="0"/>
              <a:t>MDE (</a:t>
            </a:r>
            <a:r>
              <a:rPr lang="en-GB" i="1" noProof="0" dirty="0"/>
              <a:t>Model Driven Engineering</a:t>
            </a:r>
            <a:r>
              <a:rPr lang="en-GB" noProof="0" dirty="0"/>
              <a:t>)</a:t>
            </a: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5053AA6A-FF2F-44C5-8F16-F678E1538531}" type="slidenum">
              <a:rPr lang="fr-FR" smtClean="0"/>
              <a:pPr/>
              <a:t>20</a:t>
            </a:fld>
            <a:endParaRPr lang="fr-FR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Model Driven Architecture</a:t>
            </a:r>
          </a:p>
        </p:txBody>
      </p:sp>
      <p:pic>
        <p:nvPicPr>
          <p:cNvPr id="17413" name="Picture 5" descr="mda_left_new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50" y="2205037"/>
            <a:ext cx="3038475" cy="3124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sz="quarter" idx="14"/>
          </p:nvPr>
        </p:nvSpPr>
        <p:spPr>
          <a:xfrm>
            <a:off x="395537" y="1298448"/>
            <a:ext cx="3528391" cy="4937760"/>
          </a:xfrm>
        </p:spPr>
        <p:txBody>
          <a:bodyPr/>
          <a:lstStyle/>
          <a:p>
            <a:r>
              <a:rPr lang="en-GB" sz="2800" noProof="0" dirty="0"/>
              <a:t>MDE implementation</a:t>
            </a:r>
          </a:p>
          <a:p>
            <a:r>
              <a:rPr lang="en-GB" sz="2800" noProof="0" dirty="0"/>
              <a:t>OMG standard</a:t>
            </a:r>
          </a:p>
          <a:p>
            <a:endParaRPr lang="en-GB" sz="2800" noProof="0" dirty="0"/>
          </a:p>
          <a:p>
            <a:endParaRPr lang="en-GB" sz="2800" noProof="0" dirty="0"/>
          </a:p>
        </p:txBody>
      </p:sp>
    </p:spTree>
    <p:extLst>
      <p:ext uri="{BB962C8B-B14F-4D97-AF65-F5344CB8AC3E}">
        <p14:creationId xmlns:p14="http://schemas.microsoft.com/office/powerpoint/2010/main" val="2756043216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21</a:t>
            </a:fld>
            <a:endParaRPr lang="fr-FR"/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MDA Goals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noProof="0" dirty="0"/>
              <a:t>MDA is developed for:</a:t>
            </a:r>
          </a:p>
          <a:p>
            <a:pPr lvl="1"/>
            <a:r>
              <a:rPr lang="en-GB" noProof="0" dirty="0"/>
              <a:t>Faster software development,</a:t>
            </a:r>
          </a:p>
          <a:p>
            <a:pPr lvl="1"/>
            <a:r>
              <a:rPr lang="en-GB" noProof="0" dirty="0"/>
              <a:t>Improved software quality,</a:t>
            </a:r>
          </a:p>
          <a:p>
            <a:pPr lvl="1"/>
            <a:r>
              <a:rPr lang="en-GB" noProof="0" dirty="0"/>
              <a:t>Reduce manual development,</a:t>
            </a:r>
          </a:p>
          <a:p>
            <a:pPr lvl="1"/>
            <a:r>
              <a:rPr lang="en-GB" noProof="0" dirty="0"/>
              <a:t>Reduce coupling to technologies (ex.: JAVA, .NET, ASP),</a:t>
            </a:r>
          </a:p>
          <a:p>
            <a:pPr lvl="1"/>
            <a:r>
              <a:rPr lang="en-GB" noProof="0" dirty="0"/>
              <a:t>Fast reaction to change requests.</a:t>
            </a:r>
          </a:p>
        </p:txBody>
      </p:sp>
    </p:spTree>
    <p:extLst>
      <p:ext uri="{BB962C8B-B14F-4D97-AF65-F5344CB8AC3E}">
        <p14:creationId xmlns:p14="http://schemas.microsoft.com/office/powerpoint/2010/main" val="3043229457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22</a:t>
            </a:fld>
            <a:endParaRPr lang="fr-FR"/>
          </a:p>
        </p:txBody>
      </p:sp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noProof="0" dirty="0"/>
              <a:t>Classic and MDA Software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noProof="0" dirty="0"/>
              <a:t>Classic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GB" noProof="0" dirty="0"/>
              <a:t>MDA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lt-LT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6724431"/>
              </p:ext>
            </p:extLst>
          </p:nvPr>
        </p:nvGraphicFramePr>
        <p:xfrm>
          <a:off x="1115616" y="1844824"/>
          <a:ext cx="3168352" cy="4440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3002147" imgH="4190979" progId="Visio.Drawing.11">
                  <p:embed/>
                </p:oleObj>
              </mc:Choice>
              <mc:Fallback>
                <p:oleObj name="Visio" r:id="rId2" imgW="3002147" imgH="4190979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5616" y="1844824"/>
                        <a:ext cx="3168352" cy="44404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0416294"/>
              </p:ext>
            </p:extLst>
          </p:nvPr>
        </p:nvGraphicFramePr>
        <p:xfrm>
          <a:off x="4716016" y="1772816"/>
          <a:ext cx="3168352" cy="4440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002147" imgH="4190979" progId="Visio.Drawing.11">
                  <p:embed/>
                </p:oleObj>
              </mc:Choice>
              <mc:Fallback>
                <p:oleObj name="Visio" r:id="rId4" imgW="3002147" imgH="4190979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016" y="1772816"/>
                        <a:ext cx="3168352" cy="4440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2844532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23</a:t>
            </a:fld>
            <a:endParaRPr lang="fr-FR"/>
          </a:p>
        </p:txBody>
      </p:sp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Development with MDA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lt-LT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noProof="0" dirty="0"/>
              <a:t>Only modelling.</a:t>
            </a:r>
          </a:p>
          <a:p>
            <a:r>
              <a:rPr lang="en-GB" noProof="0" dirty="0"/>
              <a:t>Implementation by transformations.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057053"/>
              </p:ext>
            </p:extLst>
          </p:nvPr>
        </p:nvGraphicFramePr>
        <p:xfrm>
          <a:off x="683568" y="1484784"/>
          <a:ext cx="7704856" cy="4539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537417" imgH="1401812" progId="Visio.Drawing.11">
                  <p:embed/>
                </p:oleObj>
              </mc:Choice>
              <mc:Fallback>
                <p:oleObj name="Visio" r:id="rId2" imgW="2537417" imgH="140181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484784"/>
                        <a:ext cx="7704856" cy="45395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125987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24</a:t>
            </a:fld>
            <a:endParaRPr lang="fr-FR"/>
          </a:p>
        </p:txBody>
      </p:sp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noProof="0" dirty="0"/>
              <a:t>Development with MDA (detailed)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081265"/>
              </p:ext>
            </p:extLst>
          </p:nvPr>
        </p:nvGraphicFramePr>
        <p:xfrm>
          <a:off x="1187624" y="1412776"/>
          <a:ext cx="6768752" cy="4815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621257" imgH="1866673" progId="Visio.Drawing.11">
                  <p:embed/>
                </p:oleObj>
              </mc:Choice>
              <mc:Fallback>
                <p:oleObj name="Visio" r:id="rId2" imgW="2621257" imgH="186667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412776"/>
                        <a:ext cx="6768752" cy="4815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6235514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25</a:t>
            </a:fld>
            <a:endParaRPr lang="fr-FR"/>
          </a:p>
        </p:txBody>
      </p:sp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MDA Models</a:t>
            </a:r>
          </a:p>
        </p:txBody>
      </p:sp>
      <p:sp>
        <p:nvSpPr>
          <p:cNvPr id="56324" name="Rectangle 4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noProof="0" dirty="0"/>
              <a:t>CIM – </a:t>
            </a:r>
            <a:r>
              <a:rPr lang="en-GB" i="1" noProof="0" dirty="0"/>
              <a:t>Computation Independent Model</a:t>
            </a:r>
          </a:p>
          <a:p>
            <a:pPr lvl="1"/>
            <a:r>
              <a:rPr lang="en-GB" noProof="0" dirty="0"/>
              <a:t>Defines domain and requirements.</a:t>
            </a:r>
          </a:p>
          <a:p>
            <a:r>
              <a:rPr lang="en-GB" noProof="0" dirty="0"/>
              <a:t>PIM – </a:t>
            </a:r>
            <a:r>
              <a:rPr lang="en-GB" i="1" noProof="0" dirty="0"/>
              <a:t>Platform Independent Model</a:t>
            </a:r>
          </a:p>
          <a:p>
            <a:pPr lvl="1"/>
            <a:r>
              <a:rPr lang="en-GB" noProof="0" dirty="0"/>
              <a:t>Defines system functions independently from platforms.</a:t>
            </a:r>
          </a:p>
          <a:p>
            <a:r>
              <a:rPr lang="en-GB" noProof="0" dirty="0"/>
              <a:t>PSM – </a:t>
            </a:r>
            <a:r>
              <a:rPr lang="en-GB" i="1" noProof="0" dirty="0"/>
              <a:t>Platform Specific Model</a:t>
            </a:r>
          </a:p>
          <a:p>
            <a:pPr lvl="1"/>
            <a:r>
              <a:rPr lang="en-GB" noProof="0" dirty="0"/>
              <a:t>Defines system behaviour within selected platforms.</a:t>
            </a:r>
          </a:p>
        </p:txBody>
      </p:sp>
    </p:spTree>
    <p:extLst>
      <p:ext uri="{BB962C8B-B14F-4D97-AF65-F5344CB8AC3E}">
        <p14:creationId xmlns:p14="http://schemas.microsoft.com/office/powerpoint/2010/main" val="362239772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5053AA6A-FF2F-44C5-8F16-F678E1538531}" type="slidenum">
              <a:rPr lang="fr-FR" smtClean="0"/>
              <a:pPr/>
              <a:t>26</a:t>
            </a:fld>
            <a:endParaRPr lang="fr-FR"/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PIM</a:t>
            </a:r>
          </a:p>
        </p:txBody>
      </p:sp>
      <p:sp>
        <p:nvSpPr>
          <p:cNvPr id="22532" name="Rectangle 4"/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GB" sz="2800" noProof="0" dirty="0"/>
              <a:t>Platform independent model that</a:t>
            </a:r>
          </a:p>
          <a:p>
            <a:pPr lvl="1"/>
            <a:r>
              <a:rPr lang="en-GB" noProof="0" dirty="0"/>
              <a:t>Define system functions,</a:t>
            </a:r>
          </a:p>
          <a:p>
            <a:pPr lvl="1"/>
            <a:r>
              <a:rPr lang="en-GB" noProof="0" dirty="0"/>
              <a:t>Define system data.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9696914"/>
              </p:ext>
            </p:extLst>
          </p:nvPr>
        </p:nvGraphicFramePr>
        <p:xfrm>
          <a:off x="4067944" y="3284984"/>
          <a:ext cx="4689847" cy="3076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4042459" imgH="2651734" progId="Visio.Drawing.11">
                  <p:embed/>
                </p:oleObj>
              </mc:Choice>
              <mc:Fallback>
                <p:oleObj name="Visio" r:id="rId2" imgW="4042459" imgH="2651734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67944" y="3284984"/>
                        <a:ext cx="4689847" cy="30762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071810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PSM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GB" sz="2800" noProof="0" dirty="0"/>
              <a:t>Platform specific model that define system functions and data that are adapted to selected platforms.</a:t>
            </a:r>
          </a:p>
          <a:p>
            <a:r>
              <a:rPr lang="en-GB" sz="2800" noProof="0" dirty="0"/>
              <a:t>Uses platform specific features.</a:t>
            </a:r>
          </a:p>
          <a:p>
            <a:r>
              <a:rPr lang="en-GB" sz="2800" noProof="0" dirty="0"/>
              <a:t>Matches specification model.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27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614663"/>
              </p:ext>
            </p:extLst>
          </p:nvPr>
        </p:nvGraphicFramePr>
        <p:xfrm>
          <a:off x="5220072" y="1628800"/>
          <a:ext cx="3426445" cy="4708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345549" imgH="3224263" progId="Visio.Drawing.11">
                  <p:embed/>
                </p:oleObj>
              </mc:Choice>
              <mc:Fallback>
                <p:oleObj name="Visio" r:id="rId2" imgW="2345549" imgH="322426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20072" y="1628800"/>
                        <a:ext cx="3426445" cy="47084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6076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28</a:t>
            </a:fld>
            <a:endParaRPr lang="fr-FR"/>
          </a:p>
        </p:txBody>
      </p:sp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PSM (EJB, JSP)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3217560" cy="3282680"/>
          </a:xfrm>
        </p:spPr>
        <p:txBody>
          <a:bodyPr>
            <a:normAutofit/>
          </a:bodyPr>
          <a:lstStyle/>
          <a:p>
            <a:r>
              <a:rPr lang="en-GB" noProof="0" dirty="0"/>
              <a:t>PIM is transformed to</a:t>
            </a:r>
          </a:p>
          <a:p>
            <a:pPr lvl="1"/>
            <a:r>
              <a:rPr lang="en-GB" noProof="0" dirty="0"/>
              <a:t>EJB,</a:t>
            </a:r>
          </a:p>
          <a:p>
            <a:pPr lvl="1"/>
            <a:r>
              <a:rPr lang="en-GB" noProof="0" dirty="0"/>
              <a:t>JSP,</a:t>
            </a:r>
          </a:p>
          <a:p>
            <a:pPr lvl="1"/>
            <a:r>
              <a:rPr lang="en-GB" noProof="0" dirty="0"/>
              <a:t>ER.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8110671"/>
              </p:ext>
            </p:extLst>
          </p:nvPr>
        </p:nvGraphicFramePr>
        <p:xfrm>
          <a:off x="2627784" y="5085184"/>
          <a:ext cx="3633778" cy="1371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679237" imgH="1011300" progId="Visio.Drawing.11">
                  <p:embed/>
                </p:oleObj>
              </mc:Choice>
              <mc:Fallback>
                <p:oleObj name="Visio" r:id="rId2" imgW="2679237" imgH="101130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27784" y="5085184"/>
                        <a:ext cx="3633778" cy="1371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39166"/>
              </p:ext>
            </p:extLst>
          </p:nvPr>
        </p:nvGraphicFramePr>
        <p:xfrm>
          <a:off x="3563888" y="1556792"/>
          <a:ext cx="2592288" cy="2951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688606" imgH="3062023" progId="Visio.Drawing.11">
                  <p:embed/>
                </p:oleObj>
              </mc:Choice>
              <mc:Fallback>
                <p:oleObj name="Visio" r:id="rId4" imgW="2688606" imgH="306202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63888" y="1556792"/>
                        <a:ext cx="2592288" cy="29519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2553030"/>
              </p:ext>
            </p:extLst>
          </p:nvPr>
        </p:nvGraphicFramePr>
        <p:xfrm>
          <a:off x="6156176" y="1656825"/>
          <a:ext cx="2343150" cy="322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116254" imgH="4287600" progId="Visio.Drawing.11">
                  <p:embed/>
                </p:oleObj>
              </mc:Choice>
              <mc:Fallback>
                <p:oleObj r:id="rId6" imgW="3116254" imgH="4287600" progId="Visio.Drawing.11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6176" y="1656825"/>
                        <a:ext cx="2343150" cy="3228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012160" y="1268760"/>
            <a:ext cx="2520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Data Base Model </a:t>
            </a:r>
            <a:r>
              <a:rPr lang="lt-LT" sz="1000" b="1" dirty="0">
                <a:solidFill>
                  <a:schemeClr val="accent2">
                    <a:lumMod val="50000"/>
                  </a:schemeClr>
                </a:solidFill>
              </a:rPr>
              <a:t>(ER </a:t>
            </a:r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Diagram</a:t>
            </a:r>
            <a:r>
              <a:rPr lang="lt-LT" sz="1000" b="1" dirty="0">
                <a:solidFill>
                  <a:schemeClr val="accent2">
                    <a:lumMod val="50000"/>
                  </a:schemeClr>
                </a:solidFill>
              </a:rPr>
              <a:t>).</a:t>
            </a:r>
            <a:endParaRPr lang="en-US" sz="10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1860" y="1268760"/>
            <a:ext cx="2520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Web System Model </a:t>
            </a:r>
            <a:r>
              <a:rPr lang="lt-LT" sz="1000" b="1" dirty="0">
                <a:solidFill>
                  <a:schemeClr val="accent2">
                    <a:lumMod val="50000"/>
                  </a:schemeClr>
                </a:solidFill>
              </a:rPr>
              <a:t>(JSP)</a:t>
            </a:r>
            <a:endParaRPr lang="en-US" sz="10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27784" y="4776246"/>
            <a:ext cx="35283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lt-LT" sz="1000" b="1" dirty="0">
                <a:solidFill>
                  <a:schemeClr val="accent2">
                    <a:lumMod val="50000"/>
                  </a:schemeClr>
                </a:solidFill>
              </a:rPr>
              <a:t>EJB </a:t>
            </a:r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Model</a:t>
            </a:r>
            <a:endParaRPr lang="en-US" sz="10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714687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Transformations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2800" noProof="0" dirty="0"/>
              <a:t>Model to model conversion.</a:t>
            </a:r>
          </a:p>
          <a:p>
            <a:endParaRPr lang="en-GB" sz="2800" noProof="0" dirty="0"/>
          </a:p>
          <a:p>
            <a:r>
              <a:rPr lang="en-GB" sz="2800" noProof="0" dirty="0"/>
              <a:t>QVT standard.</a:t>
            </a:r>
          </a:p>
          <a:p>
            <a:endParaRPr lang="en-GB" sz="2800" noProof="0" dirty="0"/>
          </a:p>
          <a:p>
            <a:r>
              <a:rPr lang="en-GB" sz="2800" noProof="0" dirty="0"/>
              <a:t>Doman expert knowledge storage.</a:t>
            </a:r>
          </a:p>
          <a:p>
            <a:endParaRPr lang="en-GB" sz="28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29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199856"/>
              </p:ext>
            </p:extLst>
          </p:nvPr>
        </p:nvGraphicFramePr>
        <p:xfrm>
          <a:off x="3275856" y="1844824"/>
          <a:ext cx="5673725" cy="303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4998766" imgH="2659050" progId="Visio.Drawing.11">
                  <p:embed/>
                </p:oleObj>
              </mc:Choice>
              <mc:Fallback>
                <p:oleObj name="Visio" r:id="rId2" imgW="4998766" imgH="265905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5856" y="1844824"/>
                        <a:ext cx="5673725" cy="3033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3508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Software Development Process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noProof="0" dirty="0"/>
              <a:t>Model:</a:t>
            </a:r>
          </a:p>
          <a:p>
            <a:pPr lvl="1"/>
            <a:r>
              <a:rPr lang="en-GB" noProof="0" dirty="0"/>
              <a:t>Defines project activities and their sequence</a:t>
            </a:r>
          </a:p>
          <a:p>
            <a:pPr lvl="1"/>
            <a:r>
              <a:rPr lang="en-GB" noProof="0" dirty="0"/>
              <a:t>Defines projects life-cycle. </a:t>
            </a:r>
          </a:p>
          <a:p>
            <a:pPr lvl="1"/>
            <a:r>
              <a:rPr lang="en-GB" noProof="0" dirty="0"/>
              <a:t>Models are:</a:t>
            </a:r>
          </a:p>
          <a:p>
            <a:pPr lvl="2"/>
            <a:r>
              <a:rPr lang="en-GB" noProof="0" dirty="0"/>
              <a:t>static, have clearly defined stages</a:t>
            </a:r>
          </a:p>
          <a:p>
            <a:pPr lvl="2"/>
            <a:r>
              <a:rPr lang="en-GB" noProof="0" dirty="0"/>
              <a:t>Have no clearly defied stages and their boundaries. </a:t>
            </a:r>
          </a:p>
        </p:txBody>
      </p:sp>
    </p:spTree>
    <p:extLst>
      <p:ext uri="{BB962C8B-B14F-4D97-AF65-F5344CB8AC3E}">
        <p14:creationId xmlns:p14="http://schemas.microsoft.com/office/powerpoint/2010/main" val="3447243086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30</a:t>
            </a:fld>
            <a:endParaRPr lang="fr-FR"/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Transformations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1514828"/>
              </p:ext>
            </p:extLst>
          </p:nvPr>
        </p:nvGraphicFramePr>
        <p:xfrm>
          <a:off x="611560" y="2060848"/>
          <a:ext cx="8064896" cy="1115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4365800" imgH="586637" progId="Visio.Drawing.11">
                  <p:embed/>
                </p:oleObj>
              </mc:Choice>
              <mc:Fallback>
                <p:oleObj name="Visio" r:id="rId2" imgW="4365800" imgH="586637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2060848"/>
                        <a:ext cx="8064896" cy="1115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44898"/>
              </p:ext>
            </p:extLst>
          </p:nvPr>
        </p:nvGraphicFramePr>
        <p:xfrm>
          <a:off x="2051720" y="4221088"/>
          <a:ext cx="4748213" cy="973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476341" imgH="502673" progId="Visio.Drawing.11">
                  <p:embed/>
                </p:oleObj>
              </mc:Choice>
              <mc:Fallback>
                <p:oleObj name="Visio" r:id="rId4" imgW="2476341" imgH="50267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51720" y="4221088"/>
                        <a:ext cx="4748213" cy="973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123728" y="5250105"/>
            <a:ext cx="46085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chemeClr val="accent2">
                    <a:lumMod val="50000"/>
                  </a:schemeClr>
                </a:solidFill>
              </a:rPr>
              <a:t>Transformation between source and target languages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1560" y="3284984"/>
            <a:ext cx="79928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Transformation </a:t>
            </a:r>
            <a:r>
              <a:rPr lang="fr-FR" sz="1000" b="1" dirty="0" err="1">
                <a:solidFill>
                  <a:schemeClr val="accent2">
                    <a:lumMod val="50000"/>
                  </a:schemeClr>
                </a:solidFill>
              </a:rPr>
              <a:t>definition</a:t>
            </a:r>
            <a:r>
              <a:rPr lang="fr-FR" sz="1000" b="1" dirty="0">
                <a:solidFill>
                  <a:schemeClr val="accent2">
                    <a:lumMod val="50000"/>
                  </a:schemeClr>
                </a:solidFill>
              </a:rPr>
              <a:t> in a </a:t>
            </a:r>
            <a:r>
              <a:rPr lang="fr-FR" sz="1000" b="1" dirty="0" err="1">
                <a:solidFill>
                  <a:schemeClr val="accent2">
                    <a:lumMod val="50000"/>
                  </a:schemeClr>
                </a:solidFill>
              </a:rPr>
              <a:t>tool</a:t>
            </a:r>
            <a:endParaRPr lang="en-US" sz="10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88723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Transformations Features</a:t>
            </a:r>
          </a:p>
        </p:txBody>
      </p:sp>
      <p:sp>
        <p:nvSpPr>
          <p:cNvPr id="74756" name="Rectangle 4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noProof="0" dirty="0"/>
              <a:t>Adaptable</a:t>
            </a:r>
          </a:p>
          <a:p>
            <a:r>
              <a:rPr lang="en-GB" noProof="0" dirty="0"/>
              <a:t>Traceable</a:t>
            </a:r>
          </a:p>
          <a:p>
            <a:r>
              <a:rPr lang="en-GB" noProof="0" dirty="0"/>
              <a:t>Step by step</a:t>
            </a:r>
          </a:p>
          <a:p>
            <a:r>
              <a:rPr lang="en-GB" noProof="0" dirty="0"/>
              <a:t>Bi-directional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31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3788492"/>
              </p:ext>
            </p:extLst>
          </p:nvPr>
        </p:nvGraphicFramePr>
        <p:xfrm>
          <a:off x="1619672" y="4149080"/>
          <a:ext cx="5431236" cy="19290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476341" imgH="883570" progId="Visio.Drawing.11">
                  <p:embed/>
                </p:oleObj>
              </mc:Choice>
              <mc:Fallback>
                <p:oleObj name="Visio" r:id="rId2" imgW="2476341" imgH="88357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149080"/>
                        <a:ext cx="5431236" cy="19290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77435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Transformations Language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1600" noProof="0" dirty="0"/>
              <a:t>QVT standard</a:t>
            </a:r>
          </a:p>
          <a:p>
            <a:r>
              <a:rPr lang="en-GB" sz="1600" noProof="0" dirty="0"/>
              <a:t>Implementations by tools vendors</a:t>
            </a:r>
          </a:p>
        </p:txBody>
      </p:sp>
      <p:pic>
        <p:nvPicPr>
          <p:cNvPr id="76805" name="Picture 5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325"/>
          <a:stretch/>
        </p:blipFill>
        <p:spPr>
          <a:xfrm>
            <a:off x="4067944" y="1410341"/>
            <a:ext cx="4810306" cy="485096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6C726-4D98-45E7-A0C2-552D210D8FEE}" type="slidenum">
              <a:rPr lang="fr-FR" smtClean="0"/>
              <a:pPr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4946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QVT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1800" noProof="0" dirty="0"/>
              <a:t>Query</a:t>
            </a:r>
          </a:p>
          <a:p>
            <a:r>
              <a:rPr lang="en-GB" sz="1800" noProof="0" dirty="0"/>
              <a:t>View</a:t>
            </a:r>
          </a:p>
          <a:p>
            <a:r>
              <a:rPr lang="en-GB" sz="1800" noProof="0" dirty="0"/>
              <a:t>Transform</a:t>
            </a:r>
          </a:p>
        </p:txBody>
      </p:sp>
      <p:pic>
        <p:nvPicPr>
          <p:cNvPr id="27655" name="Picture 7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908720"/>
            <a:ext cx="4064000" cy="3163195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06049-BB72-4C5D-86C1-9C489A927895}" type="slidenum">
              <a:rPr lang="fr-FR" smtClean="0"/>
              <a:pPr/>
              <a:t>33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6503630"/>
              </p:ext>
            </p:extLst>
          </p:nvPr>
        </p:nvGraphicFramePr>
        <p:xfrm>
          <a:off x="323528" y="3284984"/>
          <a:ext cx="5214937" cy="268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901070" imgH="2026817" progId="Visio.Drawing.11">
                  <p:embed/>
                </p:oleObj>
              </mc:Choice>
              <mc:Fallback>
                <p:oleObj name="Visio" r:id="rId3" imgW="3901070" imgH="2026817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528" y="3284984"/>
                        <a:ext cx="5214937" cy="2689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175925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34</a:t>
            </a:fld>
            <a:endParaRPr lang="fr-FR"/>
          </a:p>
        </p:txBody>
      </p:sp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Meta-Models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noProof="0" dirty="0"/>
              <a:t>Model is defined by model.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5652668"/>
              </p:ext>
            </p:extLst>
          </p:nvPr>
        </p:nvGraphicFramePr>
        <p:xfrm>
          <a:off x="5076056" y="1340768"/>
          <a:ext cx="3670664" cy="4968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2095451" imgH="2841992" progId="Visio.Drawing.11">
                  <p:embed/>
                </p:oleObj>
              </mc:Choice>
              <mc:Fallback>
                <p:oleObj name="Visio" r:id="rId2" imgW="2095451" imgH="284199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76056" y="1340768"/>
                        <a:ext cx="3670664" cy="4968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972424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M0-M1-M2-M3 Level Modes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2800" b="1" noProof="0" dirty="0"/>
              <a:t>M0</a:t>
            </a:r>
            <a:r>
              <a:rPr lang="en-GB" sz="2800" noProof="0" dirty="0"/>
              <a:t> – what to model.</a:t>
            </a:r>
          </a:p>
          <a:p>
            <a:r>
              <a:rPr lang="en-GB" sz="2800" b="1" noProof="0" dirty="0"/>
              <a:t>M1</a:t>
            </a:r>
            <a:r>
              <a:rPr lang="en-GB" sz="2800" noProof="0" dirty="0"/>
              <a:t> – models (ex: UML).</a:t>
            </a:r>
          </a:p>
          <a:p>
            <a:r>
              <a:rPr lang="en-GB" sz="2800" b="1" noProof="0" dirty="0"/>
              <a:t>M2</a:t>
            </a:r>
            <a:r>
              <a:rPr lang="en-GB" sz="2800" noProof="0" dirty="0"/>
              <a:t> – meta-models (ex: abstract model syntax in UML)</a:t>
            </a:r>
          </a:p>
          <a:p>
            <a:r>
              <a:rPr lang="en-GB" sz="2800" b="1" noProof="0" dirty="0"/>
              <a:t>M3</a:t>
            </a:r>
            <a:r>
              <a:rPr lang="en-GB" sz="2800" noProof="0" dirty="0"/>
              <a:t> – meta-meta-model.</a:t>
            </a:r>
          </a:p>
          <a:p>
            <a:endParaRPr lang="en-GB" sz="28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35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1576519"/>
              </p:ext>
            </p:extLst>
          </p:nvPr>
        </p:nvGraphicFramePr>
        <p:xfrm>
          <a:off x="4624769" y="1772816"/>
          <a:ext cx="4030529" cy="45912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626785" imgH="4168181" progId="Visio.Drawing.11">
                  <p:embed/>
                </p:oleObj>
              </mc:Choice>
              <mc:Fallback>
                <p:oleObj name="Visio" r:id="rId3" imgW="3626785" imgH="4168181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24769" y="1772816"/>
                        <a:ext cx="4030529" cy="45912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8567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MOF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i="1" noProof="0" dirty="0"/>
              <a:t>Meta Object Facility.</a:t>
            </a:r>
          </a:p>
          <a:p>
            <a:r>
              <a:rPr lang="en-GB" noProof="0" dirty="0"/>
              <a:t>Self definition.</a:t>
            </a:r>
          </a:p>
          <a:p>
            <a:r>
              <a:rPr lang="en-GB" noProof="0" dirty="0"/>
              <a:t>For defining M3 level.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36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3900254"/>
              </p:ext>
            </p:extLst>
          </p:nvPr>
        </p:nvGraphicFramePr>
        <p:xfrm>
          <a:off x="3995936" y="1916832"/>
          <a:ext cx="4891087" cy="443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1094" imgH="4435660" progId="Visio.Drawing.11">
                  <p:embed/>
                </p:oleObj>
              </mc:Choice>
              <mc:Fallback>
                <p:oleObj name="Visio" r:id="rId3" imgW="4891094" imgH="44356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95936" y="1916832"/>
                        <a:ext cx="4891087" cy="443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96183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Full MDA</a:t>
            </a:r>
          </a:p>
        </p:txBody>
      </p:sp>
      <p:sp>
        <p:nvSpPr>
          <p:cNvPr id="28685" name="Rectangle 1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noProof="0" dirty="0"/>
              <a:t>Meta-language</a:t>
            </a:r>
          </a:p>
          <a:p>
            <a:r>
              <a:rPr lang="en-GB" noProof="0" dirty="0"/>
              <a:t>Transformation's language</a:t>
            </a:r>
          </a:p>
          <a:p>
            <a:r>
              <a:rPr lang="en-GB" noProof="0" dirty="0"/>
              <a:t>PIM, PSM</a:t>
            </a:r>
          </a:p>
          <a:p>
            <a:r>
              <a:rPr lang="en-GB" noProof="0" dirty="0"/>
              <a:t>Transformation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37</a:t>
            </a:fld>
            <a:endParaRPr lang="fr-FR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818187"/>
              </p:ext>
            </p:extLst>
          </p:nvPr>
        </p:nvGraphicFramePr>
        <p:xfrm>
          <a:off x="4139952" y="1484784"/>
          <a:ext cx="4729163" cy="383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731699" imgH="3832881" progId="Visio.Drawing.11">
                  <p:embed/>
                </p:oleObj>
              </mc:Choice>
              <mc:Fallback>
                <p:oleObj name="Visio" r:id="rId3" imgW="4731699" imgH="3832881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39952" y="1484784"/>
                        <a:ext cx="4729163" cy="383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74807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38</a:t>
            </a:fld>
            <a:endParaRPr lang="fr-FR"/>
          </a:p>
        </p:txBody>
      </p:sp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Assumptions for MDE / MDA success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noProof="0" dirty="0"/>
              <a:t>Existence of tools covering all processes.</a:t>
            </a:r>
          </a:p>
          <a:p>
            <a:r>
              <a:rPr lang="en-GB" noProof="0" dirty="0"/>
              <a:t>Tool's ease of use.</a:t>
            </a:r>
          </a:p>
          <a:p>
            <a:r>
              <a:rPr lang="en-GB" noProof="0" dirty="0"/>
              <a:t>Tool's adoptability.</a:t>
            </a:r>
          </a:p>
        </p:txBody>
      </p:sp>
    </p:spTree>
    <p:extLst>
      <p:ext uri="{BB962C8B-B14F-4D97-AF65-F5344CB8AC3E}">
        <p14:creationId xmlns:p14="http://schemas.microsoft.com/office/powerpoint/2010/main" val="2437278280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 err="1"/>
              <a:t>AndroMDA</a:t>
            </a:r>
            <a:endParaRPr lang="en-GB" noProof="0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GB" sz="2800" noProof="0" dirty="0">
                <a:hlinkClick r:id="rId3"/>
              </a:rPr>
              <a:t>http://www.andromda.org/</a:t>
            </a:r>
            <a:endParaRPr lang="en-GB" sz="2800" noProof="0" dirty="0"/>
          </a:p>
          <a:p>
            <a:r>
              <a:rPr lang="en-GB" sz="2800" noProof="0" dirty="0"/>
              <a:t>Open-source.</a:t>
            </a:r>
          </a:p>
          <a:p>
            <a:r>
              <a:rPr lang="en-GB" sz="2800" noProof="0" dirty="0"/>
              <a:t>Command line.</a:t>
            </a:r>
          </a:p>
          <a:p>
            <a:r>
              <a:rPr lang="en-GB" sz="2800" noProof="0" dirty="0"/>
              <a:t>One way transformations.</a:t>
            </a:r>
          </a:p>
          <a:p>
            <a:endParaRPr lang="en-GB" sz="2800" noProof="0" dirty="0"/>
          </a:p>
          <a:p>
            <a:endParaRPr lang="en-GB" sz="2800" noProof="0" dirty="0"/>
          </a:p>
        </p:txBody>
      </p:sp>
      <p:pic>
        <p:nvPicPr>
          <p:cNvPr id="30725" name="Picture 5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688" y="2654223"/>
            <a:ext cx="4064000" cy="2630641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9BD33B16-DB2B-4D17-8CEA-9894C0416518}" type="slidenum">
              <a:rPr lang="fr-FR" smtClean="0"/>
              <a:pPr/>
              <a:t>39</a:t>
            </a:fld>
            <a:endParaRPr lang="fr-FR"/>
          </a:p>
        </p:txBody>
      </p:sp>
      <p:pic>
        <p:nvPicPr>
          <p:cNvPr id="30724" name="Picture 4"/>
          <p:cNvPicPr>
            <a:picLocks noGrp="1" noChangeAspect="1" noChangeArrowheads="1"/>
          </p:cNvPicPr>
          <p:nvPr>
            <p:ph sz="quarter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50" y="2781300"/>
            <a:ext cx="2381250" cy="59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376084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Waterfall Model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sz="2000" noProof="0" dirty="0"/>
              <a:t>Milestones as transition and acceptance points.</a:t>
            </a:r>
          </a:p>
          <a:p>
            <a:r>
              <a:rPr lang="en-GB" sz="2000" noProof="0" dirty="0"/>
              <a:t>Transition between phases requires finishing all tasks, activities of a phase.</a:t>
            </a:r>
          </a:p>
          <a:p>
            <a:r>
              <a:rPr lang="en-GB" sz="2000" noProof="0" dirty="0"/>
              <a:t>Requirement's change is expensive.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fr-FR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2372022"/>
              </p:ext>
            </p:extLst>
          </p:nvPr>
        </p:nvGraphicFramePr>
        <p:xfrm>
          <a:off x="4644008" y="1772816"/>
          <a:ext cx="4145151" cy="3528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3017138" imgH="2567858" progId="Visio.Drawing.11">
                  <p:embed/>
                </p:oleObj>
              </mc:Choice>
              <mc:Fallback>
                <p:oleObj name="Visio" r:id="rId2" imgW="3017138" imgH="2567858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44008" y="1772816"/>
                        <a:ext cx="4145151" cy="3528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3538083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62000" indent="-762000"/>
            <a:r>
              <a:rPr lang="en-GB" noProof="0" dirty="0"/>
              <a:t>Rational XDE MDA Toolkit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2800" noProof="0" dirty="0"/>
              <a:t>Modelling and generation tool.</a:t>
            </a:r>
          </a:p>
          <a:p>
            <a:r>
              <a:rPr lang="en-GB" sz="2800" noProof="0" dirty="0"/>
              <a:t>No transformations.</a:t>
            </a:r>
          </a:p>
          <a:p>
            <a:endParaRPr lang="en-GB" sz="2800" noProof="0" dirty="0"/>
          </a:p>
          <a:p>
            <a:endParaRPr lang="en-GB" sz="2800" noProof="0" dirty="0"/>
          </a:p>
        </p:txBody>
      </p:sp>
      <p:pic>
        <p:nvPicPr>
          <p:cNvPr id="32772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688" y="2243864"/>
            <a:ext cx="4064000" cy="3451359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AA6A-FF2F-44C5-8F16-F678E1538531}" type="slidenum">
              <a:rPr lang="fr-FR" smtClean="0"/>
              <a:pPr/>
              <a:t>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83405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 err="1"/>
              <a:t>ArcStyler</a:t>
            </a:r>
            <a:r>
              <a:rPr lang="en-GB" noProof="0" dirty="0"/>
              <a:t> 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lang="en-GB" noProof="0" dirty="0">
                <a:hlinkClick r:id="rId3"/>
              </a:rPr>
              <a:t>http://www.arcstyler.com/</a:t>
            </a:r>
            <a:endParaRPr lang="en-GB" noProof="0" dirty="0"/>
          </a:p>
          <a:p>
            <a:r>
              <a:rPr lang="en-GB" noProof="0" dirty="0"/>
              <a:t>Commercial</a:t>
            </a:r>
          </a:p>
          <a:p>
            <a:r>
              <a:rPr lang="en-GB" noProof="0"/>
              <a:t>Based on </a:t>
            </a:r>
            <a:r>
              <a:rPr lang="en-GB" noProof="0" dirty="0"/>
              <a:t>Magic Draw</a:t>
            </a:r>
          </a:p>
          <a:p>
            <a:r>
              <a:rPr lang="en-GB" noProof="0" dirty="0"/>
              <a:t>Full development environment</a:t>
            </a:r>
          </a:p>
          <a:p>
            <a:r>
              <a:rPr lang="en-GB" noProof="0" dirty="0"/>
              <a:t>Plenty of pre-made transformations</a:t>
            </a:r>
          </a:p>
          <a:p>
            <a:pPr>
              <a:buFont typeface="Wingdings" pitchFamily="2" charset="2"/>
              <a:buNone/>
            </a:pPr>
            <a:endParaRPr lang="en-GB" noProof="0" dirty="0"/>
          </a:p>
        </p:txBody>
      </p:sp>
      <p:pic>
        <p:nvPicPr>
          <p:cNvPr id="34821" name="Picture 5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2204864"/>
            <a:ext cx="1728192" cy="1002616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Picture 4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356138"/>
            <a:ext cx="3975727" cy="2985726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33B16-DB2B-4D17-8CEA-9894C0416518}" type="slidenum">
              <a:rPr lang="fr-FR" smtClean="0"/>
              <a:pPr/>
              <a:t>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883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762000" indent="-762000"/>
            <a:r>
              <a:rPr lang="en-GB" i="1" noProof="0" dirty="0" err="1"/>
              <a:t>OpenMDX</a:t>
            </a:r>
            <a:endParaRPr lang="en-GB" i="1" noProof="0" dirty="0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2800" noProof="0" dirty="0">
                <a:hlinkClick r:id="rId3"/>
              </a:rPr>
              <a:t>http://www.openmdx.org/</a:t>
            </a:r>
            <a:endParaRPr lang="en-GB" sz="2800" noProof="0" dirty="0"/>
          </a:p>
          <a:p>
            <a:r>
              <a:rPr lang="en-GB" sz="2800" noProof="0" dirty="0"/>
              <a:t>Open-source</a:t>
            </a:r>
          </a:p>
          <a:p>
            <a:r>
              <a:rPr lang="en-GB" sz="2800" noProof="0" dirty="0"/>
              <a:t>Command line</a:t>
            </a:r>
          </a:p>
          <a:p>
            <a:r>
              <a:rPr lang="en-GB" sz="2800" noProof="0" dirty="0"/>
              <a:t>Java, .NET </a:t>
            </a:r>
          </a:p>
          <a:p>
            <a:r>
              <a:rPr lang="en-GB" sz="2800" noProof="0" dirty="0"/>
              <a:t>One-way transformations</a:t>
            </a:r>
          </a:p>
          <a:p>
            <a:endParaRPr lang="en-GB" sz="2800" noProof="0" dirty="0"/>
          </a:p>
        </p:txBody>
      </p:sp>
      <p:pic>
        <p:nvPicPr>
          <p:cNvPr id="36869" name="Picture 5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545" y="2243991"/>
            <a:ext cx="1914286" cy="96190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4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302" y="3717032"/>
            <a:ext cx="4326074" cy="2624832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33B16-DB2B-4D17-8CEA-9894C0416518}" type="slidenum">
              <a:rPr lang="fr-FR" smtClean="0"/>
              <a:pPr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26587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 err="1"/>
              <a:t>OptimalJ</a:t>
            </a:r>
            <a:endParaRPr lang="en-GB" noProof="0" dirty="0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GB" sz="2800" noProof="0" dirty="0"/>
              <a:t>Commercial</a:t>
            </a:r>
          </a:p>
          <a:p>
            <a:r>
              <a:rPr lang="en-GB" sz="2800" noProof="0" dirty="0"/>
              <a:t>OMT notation</a:t>
            </a:r>
          </a:p>
          <a:p>
            <a:r>
              <a:rPr lang="en-GB" sz="2800" noProof="0" dirty="0"/>
              <a:t>Integrated development environment</a:t>
            </a:r>
          </a:p>
          <a:p>
            <a:r>
              <a:rPr lang="en-GB" sz="2800" noProof="0" dirty="0"/>
              <a:t>Bi-directional transformations</a:t>
            </a:r>
          </a:p>
          <a:p>
            <a:r>
              <a:rPr lang="en-GB" sz="2800" noProof="0" dirty="0"/>
              <a:t>Java</a:t>
            </a:r>
          </a:p>
        </p:txBody>
      </p:sp>
      <p:pic>
        <p:nvPicPr>
          <p:cNvPr id="38917" name="Picture 5"/>
          <p:cNvPicPr>
            <a:picLocks noGrp="1" noChangeAspect="1" noChangeArrowheads="1"/>
          </p:cNvPicPr>
          <p:nvPr>
            <p:ph sz="quarter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100" y="1916832"/>
            <a:ext cx="2318991" cy="664651"/>
          </a:xfrm>
        </p:spPr>
      </p:pic>
      <p:pic>
        <p:nvPicPr>
          <p:cNvPr id="38916" name="Picture 4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563" y="2708920"/>
            <a:ext cx="4320600" cy="2912864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D33B16-DB2B-4D17-8CEA-9894C0416518}" type="slidenum">
              <a:rPr lang="fr-FR" smtClean="0"/>
              <a:pPr/>
              <a:t>43</a:t>
            </a:fld>
            <a:endParaRPr lang="fr-FR"/>
          </a:p>
        </p:txBody>
      </p:sp>
      <p:pic>
        <p:nvPicPr>
          <p:cNvPr id="38918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825" y="5805488"/>
            <a:ext cx="3716338" cy="71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27373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44</a:t>
            </a:fld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Summary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Software is developed adhering to development processes. </a:t>
            </a:r>
          </a:p>
          <a:p>
            <a:r>
              <a:rPr lang="en-GB" noProof="0" dirty="0"/>
              <a:t>MSF – iterations with milestones. </a:t>
            </a:r>
          </a:p>
          <a:p>
            <a:r>
              <a:rPr lang="en-GB" noProof="0" dirty="0"/>
              <a:t>Compromise triangle can resolve project constraints.</a:t>
            </a:r>
          </a:p>
          <a:p>
            <a:r>
              <a:rPr lang="en-GB" noProof="0" dirty="0"/>
              <a:t>MDE – new software development approach.</a:t>
            </a:r>
          </a:p>
          <a:p>
            <a:r>
              <a:rPr lang="en-GB" noProof="0" dirty="0"/>
              <a:t>MDE – software is modelled and generated.</a:t>
            </a:r>
          </a:p>
        </p:txBody>
      </p:sp>
    </p:spTree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45</a:t>
            </a:fld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References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noProof="0" dirty="0"/>
              <a:t>Turner, M.S.V., Microsoft Solutions Framework Essentials. 2009: Microsoft Press. 340.</a:t>
            </a:r>
          </a:p>
          <a:p>
            <a:r>
              <a:rPr lang="en-GB" noProof="0" dirty="0" err="1"/>
              <a:t>Kruchten</a:t>
            </a:r>
            <a:r>
              <a:rPr lang="en-GB" noProof="0" dirty="0"/>
              <a:t>, P., The rational unified process : an introduction. 3rd ed. 2003, Boston: Addison-Wesley. 336.</a:t>
            </a:r>
          </a:p>
          <a:p>
            <a:r>
              <a:rPr lang="en-GB" noProof="0" dirty="0"/>
              <a:t>Blanc, X., MDA </a:t>
            </a:r>
            <a:r>
              <a:rPr lang="en-GB" noProof="0" dirty="0" err="1"/>
              <a:t>en</a:t>
            </a:r>
            <a:r>
              <a:rPr lang="en-GB" noProof="0" dirty="0"/>
              <a:t> action. </a:t>
            </a:r>
            <a:r>
              <a:rPr lang="en-GB" noProof="0" dirty="0" err="1"/>
              <a:t>Ingéniere</a:t>
            </a:r>
            <a:r>
              <a:rPr lang="en-GB" noProof="0" dirty="0"/>
              <a:t> </a:t>
            </a:r>
            <a:r>
              <a:rPr lang="en-GB" noProof="0" dirty="0" err="1"/>
              <a:t>logicielle</a:t>
            </a:r>
            <a:r>
              <a:rPr lang="en-GB" noProof="0" dirty="0"/>
              <a:t> </a:t>
            </a:r>
            <a:r>
              <a:rPr lang="en-GB" noProof="0" dirty="0" err="1"/>
              <a:t>guidée</a:t>
            </a:r>
            <a:r>
              <a:rPr lang="en-GB" noProof="0" dirty="0"/>
              <a:t> par les </a:t>
            </a:r>
            <a:r>
              <a:rPr lang="en-GB" noProof="0" dirty="0" err="1"/>
              <a:t>modèles</a:t>
            </a:r>
            <a:r>
              <a:rPr lang="en-GB" noProof="0" dirty="0"/>
              <a:t>. 2005, Paris: Groupe </a:t>
            </a:r>
            <a:r>
              <a:rPr lang="en-GB" noProof="0" dirty="0" err="1"/>
              <a:t>Eyrolles</a:t>
            </a:r>
            <a:r>
              <a:rPr lang="en-GB" noProof="0" dirty="0"/>
              <a:t>. 270.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Spiral Model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Based on repeated tuning of requirements, project costs, and plans.</a:t>
            </a:r>
          </a:p>
          <a:p>
            <a:r>
              <a:rPr lang="en-GB" noProof="0" dirty="0"/>
              <a:t>Works effectively on small projects.</a:t>
            </a:r>
          </a:p>
          <a:p>
            <a:r>
              <a:rPr lang="en-GB" noProof="0" dirty="0"/>
              <a:t>End user is involved into the project.</a:t>
            </a:r>
          </a:p>
          <a:p>
            <a:r>
              <a:rPr lang="en-GB" noProof="0" dirty="0"/>
              <a:t>No clearly defined project milestones.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4583870"/>
              </p:ext>
            </p:extLst>
          </p:nvPr>
        </p:nvGraphicFramePr>
        <p:xfrm>
          <a:off x="4716016" y="1556792"/>
          <a:ext cx="3960440" cy="4266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767863" imgH="1759911" progId="Visio.Drawing.11">
                  <p:embed/>
                </p:oleObj>
              </mc:Choice>
              <mc:Fallback>
                <p:oleObj name="Visio" r:id="rId2" imgW="1767863" imgH="1759911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16016" y="1556792"/>
                        <a:ext cx="3960440" cy="4266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61795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MSF Process Model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611560" y="1709738"/>
            <a:ext cx="4098553" cy="4386262"/>
          </a:xfrm>
        </p:spPr>
        <p:txBody>
          <a:bodyPr>
            <a:normAutofit/>
          </a:bodyPr>
          <a:lstStyle/>
          <a:p>
            <a:r>
              <a:rPr lang="en-GB" sz="1600" noProof="0" dirty="0"/>
              <a:t>Phase based; milestone driven iterative model.</a:t>
            </a:r>
          </a:p>
          <a:p>
            <a:r>
              <a:rPr lang="en-GB" sz="1600" noProof="0" dirty="0"/>
              <a:t>Combines best practices of waterfall ant spiral models:</a:t>
            </a:r>
          </a:p>
          <a:p>
            <a:pPr lvl="1"/>
            <a:r>
              <a:rPr lang="en-GB" sz="1600" noProof="0" dirty="0"/>
              <a:t>Waterfall milestones,</a:t>
            </a:r>
          </a:p>
          <a:p>
            <a:pPr lvl="1"/>
            <a:r>
              <a:rPr lang="en-GB" sz="1600" noProof="0" dirty="0"/>
              <a:t>Spiral iterations.</a:t>
            </a:r>
          </a:p>
          <a:p>
            <a:pPr lvl="1"/>
            <a:endParaRPr lang="en-GB" sz="1600" noProof="0" dirty="0"/>
          </a:p>
          <a:p>
            <a:r>
              <a:rPr lang="en-GB" sz="1600" noProof="0" dirty="0"/>
              <a:t>Phases:</a:t>
            </a:r>
          </a:p>
          <a:p>
            <a:pPr lvl="1"/>
            <a:r>
              <a:rPr lang="en-GB" sz="1600" noProof="0" dirty="0"/>
              <a:t>define,</a:t>
            </a:r>
          </a:p>
          <a:p>
            <a:pPr lvl="1"/>
            <a:r>
              <a:rPr lang="en-GB" sz="1600" noProof="0" dirty="0"/>
              <a:t>plan,</a:t>
            </a:r>
          </a:p>
          <a:p>
            <a:pPr lvl="1"/>
            <a:r>
              <a:rPr lang="en-GB" sz="1600" noProof="0" dirty="0"/>
              <a:t>develop,</a:t>
            </a:r>
          </a:p>
          <a:p>
            <a:pPr lvl="1"/>
            <a:r>
              <a:rPr lang="en-GB" sz="1600" noProof="0" dirty="0"/>
              <a:t>stabilize,</a:t>
            </a:r>
          </a:p>
          <a:p>
            <a:pPr lvl="1"/>
            <a:r>
              <a:rPr lang="en-GB" sz="1600" noProof="0" dirty="0"/>
              <a:t>deploy.</a:t>
            </a:r>
          </a:p>
          <a:p>
            <a:endParaRPr lang="en-GB" sz="1600" noProof="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144011"/>
              </p:ext>
            </p:extLst>
          </p:nvPr>
        </p:nvGraphicFramePr>
        <p:xfrm>
          <a:off x="3923928" y="2348880"/>
          <a:ext cx="4847394" cy="36817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3321961" imgH="2506692" progId="Visio.Drawing.11">
                  <p:embed/>
                </p:oleObj>
              </mc:Choice>
              <mc:Fallback>
                <p:oleObj name="Visio" r:id="rId2" imgW="3321961" imgH="250669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23928" y="2348880"/>
                        <a:ext cx="4847394" cy="36817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138615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MSF Team Roles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Product manager</a:t>
            </a:r>
          </a:p>
          <a:p>
            <a:r>
              <a:rPr lang="en-GB" noProof="0" dirty="0"/>
              <a:t>Program manager</a:t>
            </a:r>
          </a:p>
          <a:p>
            <a:r>
              <a:rPr lang="en-GB" noProof="0" dirty="0"/>
              <a:t>Developer</a:t>
            </a:r>
          </a:p>
          <a:p>
            <a:r>
              <a:rPr lang="en-GB" dirty="0"/>
              <a:t>T</a:t>
            </a:r>
            <a:r>
              <a:rPr lang="en-GB" noProof="0" dirty="0"/>
              <a:t>ester</a:t>
            </a:r>
          </a:p>
          <a:p>
            <a:r>
              <a:rPr lang="en-GB" noProof="0" dirty="0"/>
              <a:t>Release manager</a:t>
            </a:r>
          </a:p>
          <a:p>
            <a:r>
              <a:rPr lang="en-GB" noProof="0" dirty="0"/>
              <a:t>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362226959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Risk Management Process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Risk identification</a:t>
            </a:r>
          </a:p>
          <a:p>
            <a:r>
              <a:rPr lang="en-GB" noProof="0" dirty="0"/>
              <a:t>Risk analysis</a:t>
            </a:r>
          </a:p>
          <a:p>
            <a:r>
              <a:rPr lang="en-GB" noProof="0" dirty="0"/>
              <a:t>Risk planning</a:t>
            </a:r>
          </a:p>
          <a:p>
            <a:r>
              <a:rPr lang="en-GB" noProof="0" dirty="0"/>
              <a:t>Risk monitoring</a:t>
            </a:r>
          </a:p>
          <a:p>
            <a:r>
              <a:rPr lang="en-GB" noProof="0" dirty="0"/>
              <a:t>Risk management</a:t>
            </a:r>
          </a:p>
          <a:p>
            <a:r>
              <a:rPr lang="en-GB" noProof="0" dirty="0"/>
              <a:t>Lessons learned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6805672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5140462-0667-4258-8DD6-DC1FD194F4F6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noProof="0" dirty="0"/>
              <a:t>Preparation for Project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2713504" cy="4937760"/>
          </a:xfrm>
        </p:spPr>
        <p:txBody>
          <a:bodyPr/>
          <a:lstStyle/>
          <a:p>
            <a:pPr marL="0" indent="0">
              <a:buNone/>
            </a:pPr>
            <a:r>
              <a:rPr lang="en-GB" sz="2000" noProof="0" dirty="0"/>
              <a:t>Process for obtaining</a:t>
            </a:r>
          </a:p>
          <a:p>
            <a:pPr marL="342900" indent="-342900"/>
            <a:r>
              <a:rPr lang="en-GB" sz="2000" noProof="0" dirty="0"/>
              <a:t>knowledge, </a:t>
            </a:r>
          </a:p>
          <a:p>
            <a:pPr marL="342900" indent="-342900"/>
            <a:r>
              <a:rPr lang="en-GB" sz="2000" noProof="0" dirty="0"/>
              <a:t>abilities, and</a:t>
            </a:r>
          </a:p>
          <a:p>
            <a:pPr marL="342900" indent="-342900"/>
            <a:r>
              <a:rPr lang="en-GB" sz="2000" noProof="0" dirty="0"/>
              <a:t>skills,</a:t>
            </a:r>
          </a:p>
          <a:p>
            <a:pPr marL="342900" indent="-342900"/>
            <a:r>
              <a:rPr lang="en-GB" sz="2000" noProof="0" dirty="0"/>
              <a:t>for managing projects and building solutions.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882296"/>
              </p:ext>
            </p:extLst>
          </p:nvPr>
        </p:nvGraphicFramePr>
        <p:xfrm>
          <a:off x="3131840" y="1301305"/>
          <a:ext cx="5584875" cy="50056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3893852" imgH="3466997" progId="Visio.Drawing.11">
                  <p:embed/>
                </p:oleObj>
              </mc:Choice>
              <mc:Fallback>
                <p:oleObj name="Visio" r:id="rId2" imgW="3893852" imgH="3466997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31840" y="1301305"/>
                        <a:ext cx="5584875" cy="50056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7236467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ho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cbse-01</Template>
  <TotalTime>3259</TotalTime>
  <Words>1149</Words>
  <Application>Microsoft Office PowerPoint</Application>
  <PresentationFormat>Affichage à l'écran (4:3)</PresentationFormat>
  <Paragraphs>297</Paragraphs>
  <Slides>45</Slides>
  <Notes>12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45</vt:i4>
      </vt:variant>
    </vt:vector>
  </HeadingPairs>
  <TitlesOfParts>
    <vt:vector size="56" baseType="lpstr">
      <vt:lpstr>Aptos</vt:lpstr>
      <vt:lpstr>Aptos Display</vt:lpstr>
      <vt:lpstr>Arial</vt:lpstr>
      <vt:lpstr>Calibri</vt:lpstr>
      <vt:lpstr>Candara</vt:lpstr>
      <vt:lpstr>Inter Semi Bold</vt:lpstr>
      <vt:lpstr>Wingdings</vt:lpstr>
      <vt:lpstr>Soho</vt:lpstr>
      <vt:lpstr>Thème Office</vt:lpstr>
      <vt:lpstr>Visio</vt:lpstr>
      <vt:lpstr>Visio.Drawing.11</vt:lpstr>
      <vt:lpstr>Présentation PowerPoint</vt:lpstr>
      <vt:lpstr>Topics</vt:lpstr>
      <vt:lpstr>Software Development Process Models</vt:lpstr>
      <vt:lpstr>Waterfall Model</vt:lpstr>
      <vt:lpstr>Spiral Model</vt:lpstr>
      <vt:lpstr>MSF Process Model</vt:lpstr>
      <vt:lpstr>MSF Team Roles</vt:lpstr>
      <vt:lpstr>Risk Management Process</vt:lpstr>
      <vt:lpstr>Preparation for Project</vt:lpstr>
      <vt:lpstr>Project Management</vt:lpstr>
      <vt:lpstr>Trade-offs Management</vt:lpstr>
      <vt:lpstr>Project Iterations</vt:lpstr>
      <vt:lpstr>System Architecture Presentation</vt:lpstr>
      <vt:lpstr>MDE / MDD / MDA</vt:lpstr>
      <vt:lpstr>MDE, MDD, MDA ideas</vt:lpstr>
      <vt:lpstr>The change if the Abstraction Level</vt:lpstr>
      <vt:lpstr>CASE Failure</vt:lpstr>
      <vt:lpstr>Todays Problems</vt:lpstr>
      <vt:lpstr>Model Driven Engineering</vt:lpstr>
      <vt:lpstr>Model Driven Architecture</vt:lpstr>
      <vt:lpstr>MDA Goals</vt:lpstr>
      <vt:lpstr>Classic and MDA Software Development</vt:lpstr>
      <vt:lpstr>Development with MDA</vt:lpstr>
      <vt:lpstr>Development with MDA (detailed)</vt:lpstr>
      <vt:lpstr>MDA Models</vt:lpstr>
      <vt:lpstr>PIM</vt:lpstr>
      <vt:lpstr>PSM</vt:lpstr>
      <vt:lpstr>PSM (EJB, JSP)</vt:lpstr>
      <vt:lpstr>Transformations</vt:lpstr>
      <vt:lpstr>Transformations Roles</vt:lpstr>
      <vt:lpstr>Transformations Features</vt:lpstr>
      <vt:lpstr>Transformations Language</vt:lpstr>
      <vt:lpstr>QVT</vt:lpstr>
      <vt:lpstr>Meta-Models</vt:lpstr>
      <vt:lpstr>M0-M1-M2-M3 Level Modes</vt:lpstr>
      <vt:lpstr>MOF</vt:lpstr>
      <vt:lpstr>Full MDA</vt:lpstr>
      <vt:lpstr>Assumptions for MDE / MDA success</vt:lpstr>
      <vt:lpstr>AndroMDA</vt:lpstr>
      <vt:lpstr>Rational XDE MDA Toolkit</vt:lpstr>
      <vt:lpstr>ArcStyler </vt:lpstr>
      <vt:lpstr>OpenMDX</vt:lpstr>
      <vt:lpstr>OptimalJ</vt:lpstr>
      <vt:lpstr>Summary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Re: MAGISTRU modulis: Komponentinis programu sistemu projektavimas</dc:title>
  <dc:creator>Utilisateur Windows</dc:creator>
  <cp:lastModifiedBy>Šarūnas Packevičius</cp:lastModifiedBy>
  <cp:revision>113</cp:revision>
  <dcterms:created xsi:type="dcterms:W3CDTF">2011-08-08T21:06:46Z</dcterms:created>
  <dcterms:modified xsi:type="dcterms:W3CDTF">2024-11-12T21:59:50Z</dcterms:modified>
</cp:coreProperties>
</file>

<file path=docProps/thumbnail.jpeg>
</file>